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Maven Pro" pitchFamily="2" charset="77"/>
      <p:regular r:id="rId29"/>
      <p:bold r:id="rId30"/>
    </p:embeddedFont>
    <p:embeddedFont>
      <p:font typeface="Nunito" pitchFamily="2" charset="77"/>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47D2EF-B6E2-444D-AC33-0970A1729003}" v="17" dt="2021-12-05T03:34:45.4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77"/>
    <p:restoredTop sz="81494" autoAdjust="0"/>
  </p:normalViewPr>
  <p:slideViewPr>
    <p:cSldViewPr snapToGrid="0">
      <p:cViewPr varScale="1">
        <p:scale>
          <a:sx n="124" d="100"/>
          <a:sy n="124" d="100"/>
        </p:scale>
        <p:origin x="192" y="50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rley Chow" userId="ec87f21656fad440" providerId="LiveId" clId="{EE47D2EF-B6E2-444D-AC33-0970A1729003}"/>
    <pc:docChg chg="undo custSel modSld">
      <pc:chgData name="Shirley Chow" userId="ec87f21656fad440" providerId="LiveId" clId="{EE47D2EF-B6E2-444D-AC33-0970A1729003}" dt="2021-12-05T03:34:52.193" v="291" actId="1076"/>
      <pc:docMkLst>
        <pc:docMk/>
      </pc:docMkLst>
      <pc:sldChg chg="modSp mod">
        <pc:chgData name="Shirley Chow" userId="ec87f21656fad440" providerId="LiveId" clId="{EE47D2EF-B6E2-444D-AC33-0970A1729003}" dt="2021-12-05T01:05:47.198" v="7" actId="1076"/>
        <pc:sldMkLst>
          <pc:docMk/>
          <pc:sldMk cId="0" sldId="267"/>
        </pc:sldMkLst>
        <pc:picChg chg="mod">
          <ac:chgData name="Shirley Chow" userId="ec87f21656fad440" providerId="LiveId" clId="{EE47D2EF-B6E2-444D-AC33-0970A1729003}" dt="2021-12-05T01:05:47.198" v="7" actId="1076"/>
          <ac:picMkLst>
            <pc:docMk/>
            <pc:sldMk cId="0" sldId="267"/>
            <ac:picMk id="3" creationId="{C8600039-D163-45CF-9768-591C152708DE}"/>
          </ac:picMkLst>
        </pc:picChg>
      </pc:sldChg>
      <pc:sldChg chg="modSp mod">
        <pc:chgData name="Shirley Chow" userId="ec87f21656fad440" providerId="LiveId" clId="{EE47D2EF-B6E2-444D-AC33-0970A1729003}" dt="2021-12-05T01:05:42.849" v="6" actId="1076"/>
        <pc:sldMkLst>
          <pc:docMk/>
          <pc:sldMk cId="0" sldId="268"/>
        </pc:sldMkLst>
        <pc:picChg chg="mod">
          <ac:chgData name="Shirley Chow" userId="ec87f21656fad440" providerId="LiveId" clId="{EE47D2EF-B6E2-444D-AC33-0970A1729003}" dt="2021-12-05T01:05:42.849" v="6" actId="1076"/>
          <ac:picMkLst>
            <pc:docMk/>
            <pc:sldMk cId="0" sldId="268"/>
            <ac:picMk id="2" creationId="{5375F4EC-261B-4162-996F-15EC866A863D}"/>
          </ac:picMkLst>
        </pc:picChg>
      </pc:sldChg>
      <pc:sldChg chg="modSp mod">
        <pc:chgData name="Shirley Chow" userId="ec87f21656fad440" providerId="LiveId" clId="{EE47D2EF-B6E2-444D-AC33-0970A1729003}" dt="2021-12-05T01:05:38.890" v="5" actId="1076"/>
        <pc:sldMkLst>
          <pc:docMk/>
          <pc:sldMk cId="0" sldId="269"/>
        </pc:sldMkLst>
        <pc:picChg chg="mod">
          <ac:chgData name="Shirley Chow" userId="ec87f21656fad440" providerId="LiveId" clId="{EE47D2EF-B6E2-444D-AC33-0970A1729003}" dt="2021-12-05T01:05:38.890" v="5" actId="1076"/>
          <ac:picMkLst>
            <pc:docMk/>
            <pc:sldMk cId="0" sldId="269"/>
            <ac:picMk id="2" creationId="{3F255F92-D9C8-4B7D-88D3-F518FE52A2ED}"/>
          </ac:picMkLst>
        </pc:picChg>
      </pc:sldChg>
      <pc:sldChg chg="delSp modSp mod delAnim">
        <pc:chgData name="Shirley Chow" userId="ec87f21656fad440" providerId="LiveId" clId="{EE47D2EF-B6E2-444D-AC33-0970A1729003}" dt="2021-12-05T01:05:34.521" v="4" actId="1076"/>
        <pc:sldMkLst>
          <pc:docMk/>
          <pc:sldMk cId="0" sldId="270"/>
        </pc:sldMkLst>
        <pc:picChg chg="del">
          <ac:chgData name="Shirley Chow" userId="ec87f21656fad440" providerId="LiveId" clId="{EE47D2EF-B6E2-444D-AC33-0970A1729003}" dt="2021-12-05T00:52:41.504" v="2" actId="478"/>
          <ac:picMkLst>
            <pc:docMk/>
            <pc:sldMk cId="0" sldId="270"/>
            <ac:picMk id="2" creationId="{73B52CC3-D8D5-4CBC-B4A9-A73C365DB8B3}"/>
          </ac:picMkLst>
        </pc:picChg>
        <pc:picChg chg="del">
          <ac:chgData name="Shirley Chow" userId="ec87f21656fad440" providerId="LiveId" clId="{EE47D2EF-B6E2-444D-AC33-0970A1729003}" dt="2021-12-05T01:03:33.031" v="3" actId="478"/>
          <ac:picMkLst>
            <pc:docMk/>
            <pc:sldMk cId="0" sldId="270"/>
            <ac:picMk id="3" creationId="{850DFDE2-AD33-4277-BFB9-1BA14A1169C8}"/>
          </ac:picMkLst>
        </pc:picChg>
        <pc:picChg chg="mod">
          <ac:chgData name="Shirley Chow" userId="ec87f21656fad440" providerId="LiveId" clId="{EE47D2EF-B6E2-444D-AC33-0970A1729003}" dt="2021-12-05T01:05:34.521" v="4" actId="1076"/>
          <ac:picMkLst>
            <pc:docMk/>
            <pc:sldMk cId="0" sldId="270"/>
            <ac:picMk id="4" creationId="{F2D00326-14DC-409E-B4C8-9DCE7F0DF188}"/>
          </ac:picMkLst>
        </pc:picChg>
      </pc:sldChg>
      <pc:sldChg chg="delSp modSp mod delAnim">
        <pc:chgData name="Shirley Chow" userId="ec87f21656fad440" providerId="LiveId" clId="{EE47D2EF-B6E2-444D-AC33-0970A1729003}" dt="2021-12-05T01:42:22.884" v="9" actId="1076"/>
        <pc:sldMkLst>
          <pc:docMk/>
          <pc:sldMk cId="0" sldId="271"/>
        </pc:sldMkLst>
        <pc:picChg chg="del">
          <ac:chgData name="Shirley Chow" userId="ec87f21656fad440" providerId="LiveId" clId="{EE47D2EF-B6E2-444D-AC33-0970A1729003}" dt="2021-12-05T01:39:18.758" v="8" actId="478"/>
          <ac:picMkLst>
            <pc:docMk/>
            <pc:sldMk cId="0" sldId="271"/>
            <ac:picMk id="2" creationId="{2EEB04BE-1946-45C1-ADC5-6CC4702262A1}"/>
          </ac:picMkLst>
        </pc:picChg>
        <pc:picChg chg="mod">
          <ac:chgData name="Shirley Chow" userId="ec87f21656fad440" providerId="LiveId" clId="{EE47D2EF-B6E2-444D-AC33-0970A1729003}" dt="2021-12-05T01:42:22.884" v="9" actId="1076"/>
          <ac:picMkLst>
            <pc:docMk/>
            <pc:sldMk cId="0" sldId="271"/>
            <ac:picMk id="3" creationId="{8ABE32B2-1AE4-4FED-9256-A1EF20167263}"/>
          </ac:picMkLst>
        </pc:picChg>
      </pc:sldChg>
      <pc:sldChg chg="modSp mod">
        <pc:chgData name="Shirley Chow" userId="ec87f21656fad440" providerId="LiveId" clId="{EE47D2EF-B6E2-444D-AC33-0970A1729003}" dt="2021-12-05T01:44:27.041" v="10" actId="1076"/>
        <pc:sldMkLst>
          <pc:docMk/>
          <pc:sldMk cId="0" sldId="272"/>
        </pc:sldMkLst>
        <pc:picChg chg="mod">
          <ac:chgData name="Shirley Chow" userId="ec87f21656fad440" providerId="LiveId" clId="{EE47D2EF-B6E2-444D-AC33-0970A1729003}" dt="2021-12-05T01:44:27.041" v="10" actId="1076"/>
          <ac:picMkLst>
            <pc:docMk/>
            <pc:sldMk cId="0" sldId="272"/>
            <ac:picMk id="2" creationId="{9A8EE783-9FA4-4621-83B1-68FDAFE34C5D}"/>
          </ac:picMkLst>
        </pc:picChg>
      </pc:sldChg>
      <pc:sldChg chg="delSp modSp mod delAnim">
        <pc:chgData name="Shirley Chow" userId="ec87f21656fad440" providerId="LiveId" clId="{EE47D2EF-B6E2-444D-AC33-0970A1729003}" dt="2021-12-05T02:57:15.324" v="23" actId="1076"/>
        <pc:sldMkLst>
          <pc:docMk/>
          <pc:sldMk cId="0" sldId="273"/>
        </pc:sldMkLst>
        <pc:picChg chg="del mod">
          <ac:chgData name="Shirley Chow" userId="ec87f21656fad440" providerId="LiveId" clId="{EE47D2EF-B6E2-444D-AC33-0970A1729003}" dt="2021-12-05T02:47:12.554" v="20" actId="478"/>
          <ac:picMkLst>
            <pc:docMk/>
            <pc:sldMk cId="0" sldId="273"/>
            <ac:picMk id="2" creationId="{742563A5-15E1-48C7-AE33-94F58BF3EECD}"/>
          </ac:picMkLst>
        </pc:picChg>
        <pc:picChg chg="del mod">
          <ac:chgData name="Shirley Chow" userId="ec87f21656fad440" providerId="LiveId" clId="{EE47D2EF-B6E2-444D-AC33-0970A1729003}" dt="2021-12-05T02:57:11.405" v="22" actId="478"/>
          <ac:picMkLst>
            <pc:docMk/>
            <pc:sldMk cId="0" sldId="273"/>
            <ac:picMk id="3" creationId="{C5ABCA96-F3F0-4F8E-909F-472FD3BC69C1}"/>
          </ac:picMkLst>
        </pc:picChg>
        <pc:picChg chg="mod">
          <ac:chgData name="Shirley Chow" userId="ec87f21656fad440" providerId="LiveId" clId="{EE47D2EF-B6E2-444D-AC33-0970A1729003}" dt="2021-12-05T02:57:15.324" v="23" actId="1076"/>
          <ac:picMkLst>
            <pc:docMk/>
            <pc:sldMk cId="0" sldId="273"/>
            <ac:picMk id="4" creationId="{C91D82F0-9858-4D50-BD22-B0DD51A94D74}"/>
          </ac:picMkLst>
        </pc:picChg>
      </pc:sldChg>
      <pc:sldChg chg="modSp mod">
        <pc:chgData name="Shirley Chow" userId="ec87f21656fad440" providerId="LiveId" clId="{EE47D2EF-B6E2-444D-AC33-0970A1729003}" dt="2021-12-05T02:17:33.960" v="12" actId="1076"/>
        <pc:sldMkLst>
          <pc:docMk/>
          <pc:sldMk cId="0" sldId="274"/>
        </pc:sldMkLst>
        <pc:picChg chg="mod">
          <ac:chgData name="Shirley Chow" userId="ec87f21656fad440" providerId="LiveId" clId="{EE47D2EF-B6E2-444D-AC33-0970A1729003}" dt="2021-12-05T02:17:33.960" v="12" actId="1076"/>
          <ac:picMkLst>
            <pc:docMk/>
            <pc:sldMk cId="0" sldId="274"/>
            <ac:picMk id="2" creationId="{9DABE1F9-01C0-4BFE-B1FE-9C8E99065A30}"/>
          </ac:picMkLst>
        </pc:picChg>
      </pc:sldChg>
      <pc:sldChg chg="modSp mod">
        <pc:chgData name="Shirley Chow" userId="ec87f21656fad440" providerId="LiveId" clId="{EE47D2EF-B6E2-444D-AC33-0970A1729003}" dt="2021-12-05T02:18:03.658" v="13" actId="1076"/>
        <pc:sldMkLst>
          <pc:docMk/>
          <pc:sldMk cId="0" sldId="275"/>
        </pc:sldMkLst>
        <pc:picChg chg="mod">
          <ac:chgData name="Shirley Chow" userId="ec87f21656fad440" providerId="LiveId" clId="{EE47D2EF-B6E2-444D-AC33-0970A1729003}" dt="2021-12-05T02:18:03.658" v="13" actId="1076"/>
          <ac:picMkLst>
            <pc:docMk/>
            <pc:sldMk cId="0" sldId="275"/>
            <ac:picMk id="2" creationId="{47ECF1DA-0868-449F-9D1E-6550A0263829}"/>
          </ac:picMkLst>
        </pc:picChg>
      </pc:sldChg>
      <pc:sldChg chg="modSp mod">
        <pc:chgData name="Shirley Chow" userId="ec87f21656fad440" providerId="LiveId" clId="{EE47D2EF-B6E2-444D-AC33-0970A1729003}" dt="2021-12-05T02:30:38.348" v="18" actId="1076"/>
        <pc:sldMkLst>
          <pc:docMk/>
          <pc:sldMk cId="0" sldId="276"/>
        </pc:sldMkLst>
        <pc:picChg chg="mod">
          <ac:chgData name="Shirley Chow" userId="ec87f21656fad440" providerId="LiveId" clId="{EE47D2EF-B6E2-444D-AC33-0970A1729003}" dt="2021-12-05T02:30:38.348" v="18" actId="1076"/>
          <ac:picMkLst>
            <pc:docMk/>
            <pc:sldMk cId="0" sldId="276"/>
            <ac:picMk id="2" creationId="{658248F5-10FA-44B9-B3FB-E04BD685B9C4}"/>
          </ac:picMkLst>
        </pc:picChg>
      </pc:sldChg>
      <pc:sldChg chg="delSp modSp mod delAnim">
        <pc:chgData name="Shirley Chow" userId="ec87f21656fad440" providerId="LiveId" clId="{EE47D2EF-B6E2-444D-AC33-0970A1729003}" dt="2021-12-05T03:34:52.193" v="291" actId="1076"/>
        <pc:sldMkLst>
          <pc:docMk/>
          <pc:sldMk cId="0" sldId="277"/>
        </pc:sldMkLst>
        <pc:spChg chg="mod">
          <ac:chgData name="Shirley Chow" userId="ec87f21656fad440" providerId="LiveId" clId="{EE47D2EF-B6E2-444D-AC33-0970A1729003}" dt="2021-12-05T03:19:58.517" v="287" actId="20577"/>
          <ac:spMkLst>
            <pc:docMk/>
            <pc:sldMk cId="0" sldId="277"/>
            <ac:spMk id="401" creationId="{00000000-0000-0000-0000-000000000000}"/>
          </ac:spMkLst>
        </pc:spChg>
        <pc:picChg chg="del mod">
          <ac:chgData name="Shirley Chow" userId="ec87f21656fad440" providerId="LiveId" clId="{EE47D2EF-B6E2-444D-AC33-0970A1729003}" dt="2021-12-05T03:31:48.093" v="288" actId="478"/>
          <ac:picMkLst>
            <pc:docMk/>
            <pc:sldMk cId="0" sldId="277"/>
            <ac:picMk id="2" creationId="{33DD5953-931A-4FCC-88AB-81A927D077F7}"/>
          </ac:picMkLst>
        </pc:picChg>
        <pc:picChg chg="del mod">
          <ac:chgData name="Shirley Chow" userId="ec87f21656fad440" providerId="LiveId" clId="{EE47D2EF-B6E2-444D-AC33-0970A1729003}" dt="2021-12-05T03:34:48.436" v="290" actId="478"/>
          <ac:picMkLst>
            <pc:docMk/>
            <pc:sldMk cId="0" sldId="277"/>
            <ac:picMk id="3" creationId="{C379B933-082A-4FC2-A372-C30AAD8A8AB4}"/>
          </ac:picMkLst>
        </pc:picChg>
        <pc:picChg chg="mod">
          <ac:chgData name="Shirley Chow" userId="ec87f21656fad440" providerId="LiveId" clId="{EE47D2EF-B6E2-444D-AC33-0970A1729003}" dt="2021-12-05T03:34:52.193" v="291" actId="1076"/>
          <ac:picMkLst>
            <pc:docMk/>
            <pc:sldMk cId="0" sldId="277"/>
            <ac:picMk id="4" creationId="{72AA5C92-1142-4307-B9FC-E07E8BCB49D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471323-04B4-4D32-9303-7F8F55CBBBB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266627A7-184E-4B9B-B89F-D96D194042DD}">
      <dgm:prSet/>
      <dgm:spPr/>
      <dgm:t>
        <a:bodyPr/>
        <a:lstStyle/>
        <a:p>
          <a:r>
            <a:rPr lang="en-US" dirty="0"/>
            <a:t>Descriptive Statistics </a:t>
          </a:r>
        </a:p>
      </dgm:t>
    </dgm:pt>
    <dgm:pt modelId="{F19232B8-447F-4BE3-921C-6E56B40B6924}" type="parTrans" cxnId="{E519586E-6D96-402C-BF16-39DB3B5039CB}">
      <dgm:prSet/>
      <dgm:spPr/>
      <dgm:t>
        <a:bodyPr/>
        <a:lstStyle/>
        <a:p>
          <a:endParaRPr lang="en-US"/>
        </a:p>
      </dgm:t>
    </dgm:pt>
    <dgm:pt modelId="{57275431-50C4-4045-8567-EFD297EC1795}" type="sibTrans" cxnId="{E519586E-6D96-402C-BF16-39DB3B5039CB}">
      <dgm:prSet/>
      <dgm:spPr/>
      <dgm:t>
        <a:bodyPr/>
        <a:lstStyle/>
        <a:p>
          <a:endParaRPr lang="en-US"/>
        </a:p>
      </dgm:t>
    </dgm:pt>
    <dgm:pt modelId="{F1C8ACB0-9690-4845-8739-2C570D5E1A63}">
      <dgm:prSet/>
      <dgm:spPr/>
      <dgm:t>
        <a:bodyPr/>
        <a:lstStyle/>
        <a:p>
          <a:r>
            <a:rPr lang="en-US"/>
            <a:t>Interval Estimation with a 95% &amp; 99% confidence level </a:t>
          </a:r>
        </a:p>
      </dgm:t>
    </dgm:pt>
    <dgm:pt modelId="{1B2D692F-D52F-4655-A8B8-5D1BD3F9CDBC}" type="parTrans" cxnId="{E53A3494-62D3-44E9-AC84-BCD46E2F2E6A}">
      <dgm:prSet/>
      <dgm:spPr/>
      <dgm:t>
        <a:bodyPr/>
        <a:lstStyle/>
        <a:p>
          <a:endParaRPr lang="en-US"/>
        </a:p>
      </dgm:t>
    </dgm:pt>
    <dgm:pt modelId="{484F67C6-B326-47DA-86CD-9D00F523E741}" type="sibTrans" cxnId="{E53A3494-62D3-44E9-AC84-BCD46E2F2E6A}">
      <dgm:prSet/>
      <dgm:spPr/>
      <dgm:t>
        <a:bodyPr/>
        <a:lstStyle/>
        <a:p>
          <a:endParaRPr lang="en-US"/>
        </a:p>
      </dgm:t>
    </dgm:pt>
    <dgm:pt modelId="{461744FA-B20A-4C3C-BF74-109B1BB1EEBF}">
      <dgm:prSet/>
      <dgm:spPr/>
      <dgm:t>
        <a:bodyPr/>
        <a:lstStyle/>
        <a:p>
          <a:r>
            <a:rPr lang="en-US"/>
            <a:t>Time Series Plot (horizontal, trend, seasonal)</a:t>
          </a:r>
        </a:p>
      </dgm:t>
    </dgm:pt>
    <dgm:pt modelId="{E2B66807-B0B2-4FB3-8DCE-8B49C2AE7FD2}" type="parTrans" cxnId="{7F6D7A89-9E94-4EE8-A22A-8F38327C5C31}">
      <dgm:prSet/>
      <dgm:spPr/>
      <dgm:t>
        <a:bodyPr/>
        <a:lstStyle/>
        <a:p>
          <a:endParaRPr lang="en-US"/>
        </a:p>
      </dgm:t>
    </dgm:pt>
    <dgm:pt modelId="{5E4F7366-7766-491D-8532-607D7A369A46}" type="sibTrans" cxnId="{7F6D7A89-9E94-4EE8-A22A-8F38327C5C31}">
      <dgm:prSet/>
      <dgm:spPr/>
      <dgm:t>
        <a:bodyPr/>
        <a:lstStyle/>
        <a:p>
          <a:endParaRPr lang="en-US"/>
        </a:p>
      </dgm:t>
    </dgm:pt>
    <dgm:pt modelId="{922D4746-4A39-4A96-9170-8670160E0868}">
      <dgm:prSet/>
      <dgm:spPr/>
      <dgm:t>
        <a:bodyPr/>
        <a:lstStyle/>
        <a:p>
          <a:r>
            <a:rPr lang="en-US"/>
            <a:t>Linear Trend Equation </a:t>
          </a:r>
        </a:p>
      </dgm:t>
    </dgm:pt>
    <dgm:pt modelId="{F27DC68A-7A01-4359-A86B-EC1AD6199E2D}" type="parTrans" cxnId="{022AF1B1-D1AF-4E1F-9A70-18C85BCCB735}">
      <dgm:prSet/>
      <dgm:spPr/>
      <dgm:t>
        <a:bodyPr/>
        <a:lstStyle/>
        <a:p>
          <a:endParaRPr lang="en-US"/>
        </a:p>
      </dgm:t>
    </dgm:pt>
    <dgm:pt modelId="{D89B9EF6-937C-48B9-A2D4-BB934FDBDF07}" type="sibTrans" cxnId="{022AF1B1-D1AF-4E1F-9A70-18C85BCCB735}">
      <dgm:prSet/>
      <dgm:spPr/>
      <dgm:t>
        <a:bodyPr/>
        <a:lstStyle/>
        <a:p>
          <a:endParaRPr lang="en-US"/>
        </a:p>
      </dgm:t>
    </dgm:pt>
    <dgm:pt modelId="{2A48D632-158A-416F-9536-88AFF59339CB}">
      <dgm:prSet/>
      <dgm:spPr/>
      <dgm:t>
        <a:bodyPr/>
        <a:lstStyle/>
        <a:p>
          <a:r>
            <a:rPr lang="en-US"/>
            <a:t>Quadratic Trend Equation</a:t>
          </a:r>
        </a:p>
      </dgm:t>
    </dgm:pt>
    <dgm:pt modelId="{C2B400A3-E630-4BC8-9D61-F3F134418F4C}" type="parTrans" cxnId="{7A49853F-0BF6-4DE5-81D1-0B6F60D49152}">
      <dgm:prSet/>
      <dgm:spPr/>
      <dgm:t>
        <a:bodyPr/>
        <a:lstStyle/>
        <a:p>
          <a:endParaRPr lang="en-US"/>
        </a:p>
      </dgm:t>
    </dgm:pt>
    <dgm:pt modelId="{B594FAF0-D848-4058-A2F7-660D692407A1}" type="sibTrans" cxnId="{7A49853F-0BF6-4DE5-81D1-0B6F60D49152}">
      <dgm:prSet/>
      <dgm:spPr/>
      <dgm:t>
        <a:bodyPr/>
        <a:lstStyle/>
        <a:p>
          <a:endParaRPr lang="en-US"/>
        </a:p>
      </dgm:t>
    </dgm:pt>
    <dgm:pt modelId="{5DA73CC5-2FF5-47D2-8BBA-973CF1999564}">
      <dgm:prSet/>
      <dgm:spPr/>
      <dgm:t>
        <a:bodyPr/>
        <a:lstStyle/>
        <a:p>
          <a:r>
            <a:rPr lang="en-US" dirty="0">
              <a:latin typeface="Nunito" pitchFamily="2" charset="77"/>
            </a:rPr>
            <a:t>Mean-Squared Error (MSE)</a:t>
          </a:r>
        </a:p>
      </dgm:t>
    </dgm:pt>
    <dgm:pt modelId="{B6D565DD-2E23-4E3E-A2F8-4A3D7986782F}" type="parTrans" cxnId="{F78CEED5-B328-4BDA-944E-D5D7D23265BA}">
      <dgm:prSet/>
      <dgm:spPr/>
      <dgm:t>
        <a:bodyPr/>
        <a:lstStyle/>
        <a:p>
          <a:endParaRPr lang="en-US"/>
        </a:p>
      </dgm:t>
    </dgm:pt>
    <dgm:pt modelId="{9788E983-4322-47E7-ADBF-5AD7B44DA2C0}" type="sibTrans" cxnId="{F78CEED5-B328-4BDA-944E-D5D7D23265BA}">
      <dgm:prSet/>
      <dgm:spPr/>
      <dgm:t>
        <a:bodyPr/>
        <a:lstStyle/>
        <a:p>
          <a:endParaRPr lang="en-US"/>
        </a:p>
      </dgm:t>
    </dgm:pt>
    <dgm:pt modelId="{6A6DAD45-A46F-4F21-AF75-30849DAFD2E5}" type="pres">
      <dgm:prSet presAssocID="{F0471323-04B4-4D32-9303-7F8F55CBBBB1}" presName="vert0" presStyleCnt="0">
        <dgm:presLayoutVars>
          <dgm:dir/>
          <dgm:animOne val="branch"/>
          <dgm:animLvl val="lvl"/>
        </dgm:presLayoutVars>
      </dgm:prSet>
      <dgm:spPr/>
    </dgm:pt>
    <dgm:pt modelId="{68D20693-99DF-45DC-B2D2-29C67FED107A}" type="pres">
      <dgm:prSet presAssocID="{266627A7-184E-4B9B-B89F-D96D194042DD}" presName="thickLine" presStyleLbl="alignNode1" presStyleIdx="0" presStyleCnt="6"/>
      <dgm:spPr/>
    </dgm:pt>
    <dgm:pt modelId="{DEF9366B-610F-4B41-B828-FC7B562142D0}" type="pres">
      <dgm:prSet presAssocID="{266627A7-184E-4B9B-B89F-D96D194042DD}" presName="horz1" presStyleCnt="0"/>
      <dgm:spPr/>
    </dgm:pt>
    <dgm:pt modelId="{30643FAF-56E2-4EBA-9DE5-FC8829205A3F}" type="pres">
      <dgm:prSet presAssocID="{266627A7-184E-4B9B-B89F-D96D194042DD}" presName="tx1" presStyleLbl="revTx" presStyleIdx="0" presStyleCnt="6"/>
      <dgm:spPr/>
    </dgm:pt>
    <dgm:pt modelId="{2D316A91-5694-49EC-A414-DF985E57B7C8}" type="pres">
      <dgm:prSet presAssocID="{266627A7-184E-4B9B-B89F-D96D194042DD}" presName="vert1" presStyleCnt="0"/>
      <dgm:spPr/>
    </dgm:pt>
    <dgm:pt modelId="{A20410C2-898C-47E0-8D73-2D3A9A3B64A8}" type="pres">
      <dgm:prSet presAssocID="{F1C8ACB0-9690-4845-8739-2C570D5E1A63}" presName="thickLine" presStyleLbl="alignNode1" presStyleIdx="1" presStyleCnt="6"/>
      <dgm:spPr/>
    </dgm:pt>
    <dgm:pt modelId="{E3651999-53CA-4EFA-A702-DEC27DD2A1DA}" type="pres">
      <dgm:prSet presAssocID="{F1C8ACB0-9690-4845-8739-2C570D5E1A63}" presName="horz1" presStyleCnt="0"/>
      <dgm:spPr/>
    </dgm:pt>
    <dgm:pt modelId="{0821CC78-CA2D-4367-8BD9-B91581054336}" type="pres">
      <dgm:prSet presAssocID="{F1C8ACB0-9690-4845-8739-2C570D5E1A63}" presName="tx1" presStyleLbl="revTx" presStyleIdx="1" presStyleCnt="6"/>
      <dgm:spPr/>
    </dgm:pt>
    <dgm:pt modelId="{56DB5568-C2FD-44C1-98DF-BBC6425CBFA4}" type="pres">
      <dgm:prSet presAssocID="{F1C8ACB0-9690-4845-8739-2C570D5E1A63}" presName="vert1" presStyleCnt="0"/>
      <dgm:spPr/>
    </dgm:pt>
    <dgm:pt modelId="{C2569AAF-261F-408D-AEAC-482AE867E566}" type="pres">
      <dgm:prSet presAssocID="{461744FA-B20A-4C3C-BF74-109B1BB1EEBF}" presName="thickLine" presStyleLbl="alignNode1" presStyleIdx="2" presStyleCnt="6"/>
      <dgm:spPr/>
    </dgm:pt>
    <dgm:pt modelId="{5A6E2A03-F3F1-4260-B33A-42B899C6D8DA}" type="pres">
      <dgm:prSet presAssocID="{461744FA-B20A-4C3C-BF74-109B1BB1EEBF}" presName="horz1" presStyleCnt="0"/>
      <dgm:spPr/>
    </dgm:pt>
    <dgm:pt modelId="{875D6E9A-14DD-42AB-90D2-26A005B27AAF}" type="pres">
      <dgm:prSet presAssocID="{461744FA-B20A-4C3C-BF74-109B1BB1EEBF}" presName="tx1" presStyleLbl="revTx" presStyleIdx="2" presStyleCnt="6"/>
      <dgm:spPr/>
    </dgm:pt>
    <dgm:pt modelId="{C96A2295-D583-4CF7-990D-6389CCD823DB}" type="pres">
      <dgm:prSet presAssocID="{461744FA-B20A-4C3C-BF74-109B1BB1EEBF}" presName="vert1" presStyleCnt="0"/>
      <dgm:spPr/>
    </dgm:pt>
    <dgm:pt modelId="{C72053CB-4107-48B1-B98C-4F02537DB1BF}" type="pres">
      <dgm:prSet presAssocID="{922D4746-4A39-4A96-9170-8670160E0868}" presName="thickLine" presStyleLbl="alignNode1" presStyleIdx="3" presStyleCnt="6"/>
      <dgm:spPr/>
    </dgm:pt>
    <dgm:pt modelId="{8FC550E3-E7D0-4C1C-B36E-F318C0DA7C43}" type="pres">
      <dgm:prSet presAssocID="{922D4746-4A39-4A96-9170-8670160E0868}" presName="horz1" presStyleCnt="0"/>
      <dgm:spPr/>
    </dgm:pt>
    <dgm:pt modelId="{40607ACC-39A0-42B7-9AA7-A32992FED442}" type="pres">
      <dgm:prSet presAssocID="{922D4746-4A39-4A96-9170-8670160E0868}" presName="tx1" presStyleLbl="revTx" presStyleIdx="3" presStyleCnt="6"/>
      <dgm:spPr/>
    </dgm:pt>
    <dgm:pt modelId="{2BEC2D1A-8DE2-43D6-BC00-69E061C520A7}" type="pres">
      <dgm:prSet presAssocID="{922D4746-4A39-4A96-9170-8670160E0868}" presName="vert1" presStyleCnt="0"/>
      <dgm:spPr/>
    </dgm:pt>
    <dgm:pt modelId="{21F1D65F-3FFF-4168-BFEC-CFF09CA95ECD}" type="pres">
      <dgm:prSet presAssocID="{2A48D632-158A-416F-9536-88AFF59339CB}" presName="thickLine" presStyleLbl="alignNode1" presStyleIdx="4" presStyleCnt="6"/>
      <dgm:spPr/>
    </dgm:pt>
    <dgm:pt modelId="{1DBC49C6-3EEB-45F5-8404-80E1F6FAE993}" type="pres">
      <dgm:prSet presAssocID="{2A48D632-158A-416F-9536-88AFF59339CB}" presName="horz1" presStyleCnt="0"/>
      <dgm:spPr/>
    </dgm:pt>
    <dgm:pt modelId="{BC38D1E9-0788-4ADE-BFF8-6AB5CDCE1FE4}" type="pres">
      <dgm:prSet presAssocID="{2A48D632-158A-416F-9536-88AFF59339CB}" presName="tx1" presStyleLbl="revTx" presStyleIdx="4" presStyleCnt="6"/>
      <dgm:spPr/>
    </dgm:pt>
    <dgm:pt modelId="{45365494-09F6-4CE6-8088-CCBCC3BC31E8}" type="pres">
      <dgm:prSet presAssocID="{2A48D632-158A-416F-9536-88AFF59339CB}" presName="vert1" presStyleCnt="0"/>
      <dgm:spPr/>
    </dgm:pt>
    <dgm:pt modelId="{CA498566-26EE-4174-8C5B-1B0610FE841A}" type="pres">
      <dgm:prSet presAssocID="{5DA73CC5-2FF5-47D2-8BBA-973CF1999564}" presName="thickLine" presStyleLbl="alignNode1" presStyleIdx="5" presStyleCnt="6"/>
      <dgm:spPr/>
    </dgm:pt>
    <dgm:pt modelId="{50A90A04-4F60-4823-BEAA-1480339B1891}" type="pres">
      <dgm:prSet presAssocID="{5DA73CC5-2FF5-47D2-8BBA-973CF1999564}" presName="horz1" presStyleCnt="0"/>
      <dgm:spPr/>
    </dgm:pt>
    <dgm:pt modelId="{27D50A22-CD8A-47BD-91F1-A01A16BE1553}" type="pres">
      <dgm:prSet presAssocID="{5DA73CC5-2FF5-47D2-8BBA-973CF1999564}" presName="tx1" presStyleLbl="revTx" presStyleIdx="5" presStyleCnt="6"/>
      <dgm:spPr/>
    </dgm:pt>
    <dgm:pt modelId="{1330E111-19DA-466D-A1B8-5E202611015F}" type="pres">
      <dgm:prSet presAssocID="{5DA73CC5-2FF5-47D2-8BBA-973CF1999564}" presName="vert1" presStyleCnt="0"/>
      <dgm:spPr/>
    </dgm:pt>
  </dgm:ptLst>
  <dgm:cxnLst>
    <dgm:cxn modelId="{CB99A507-2ABD-44F1-B1B2-3AE6A5266B57}" type="presOf" srcId="{F0471323-04B4-4D32-9303-7F8F55CBBBB1}" destId="{6A6DAD45-A46F-4F21-AF75-30849DAFD2E5}" srcOrd="0" destOrd="0" presId="urn:microsoft.com/office/officeart/2008/layout/LinedList"/>
    <dgm:cxn modelId="{7A49853F-0BF6-4DE5-81D1-0B6F60D49152}" srcId="{F0471323-04B4-4D32-9303-7F8F55CBBBB1}" destId="{2A48D632-158A-416F-9536-88AFF59339CB}" srcOrd="4" destOrd="0" parTransId="{C2B400A3-E630-4BC8-9D61-F3F134418F4C}" sibTransId="{B594FAF0-D848-4058-A2F7-660D692407A1}"/>
    <dgm:cxn modelId="{9AEDA952-A6E9-4B6A-B3E4-F42DBB718E15}" type="presOf" srcId="{461744FA-B20A-4C3C-BF74-109B1BB1EEBF}" destId="{875D6E9A-14DD-42AB-90D2-26A005B27AAF}" srcOrd="0" destOrd="0" presId="urn:microsoft.com/office/officeart/2008/layout/LinedList"/>
    <dgm:cxn modelId="{5998F25C-4D4B-408D-8D9D-5C78EDABB116}" type="presOf" srcId="{5DA73CC5-2FF5-47D2-8BBA-973CF1999564}" destId="{27D50A22-CD8A-47BD-91F1-A01A16BE1553}" srcOrd="0" destOrd="0" presId="urn:microsoft.com/office/officeart/2008/layout/LinedList"/>
    <dgm:cxn modelId="{E519586E-6D96-402C-BF16-39DB3B5039CB}" srcId="{F0471323-04B4-4D32-9303-7F8F55CBBBB1}" destId="{266627A7-184E-4B9B-B89F-D96D194042DD}" srcOrd="0" destOrd="0" parTransId="{F19232B8-447F-4BE3-921C-6E56B40B6924}" sibTransId="{57275431-50C4-4045-8567-EFD297EC1795}"/>
    <dgm:cxn modelId="{CC35337E-24EC-40E2-89F3-8E8BCC913943}" type="presOf" srcId="{2A48D632-158A-416F-9536-88AFF59339CB}" destId="{BC38D1E9-0788-4ADE-BFF8-6AB5CDCE1FE4}" srcOrd="0" destOrd="0" presId="urn:microsoft.com/office/officeart/2008/layout/LinedList"/>
    <dgm:cxn modelId="{7F6D7A89-9E94-4EE8-A22A-8F38327C5C31}" srcId="{F0471323-04B4-4D32-9303-7F8F55CBBBB1}" destId="{461744FA-B20A-4C3C-BF74-109B1BB1EEBF}" srcOrd="2" destOrd="0" parTransId="{E2B66807-B0B2-4FB3-8DCE-8B49C2AE7FD2}" sibTransId="{5E4F7366-7766-491D-8532-607D7A369A46}"/>
    <dgm:cxn modelId="{EE1DDF93-3E51-4D8A-A5D6-D44043ADCE85}" type="presOf" srcId="{922D4746-4A39-4A96-9170-8670160E0868}" destId="{40607ACC-39A0-42B7-9AA7-A32992FED442}" srcOrd="0" destOrd="0" presId="urn:microsoft.com/office/officeart/2008/layout/LinedList"/>
    <dgm:cxn modelId="{E53A3494-62D3-44E9-AC84-BCD46E2F2E6A}" srcId="{F0471323-04B4-4D32-9303-7F8F55CBBBB1}" destId="{F1C8ACB0-9690-4845-8739-2C570D5E1A63}" srcOrd="1" destOrd="0" parTransId="{1B2D692F-D52F-4655-A8B8-5D1BD3F9CDBC}" sibTransId="{484F67C6-B326-47DA-86CD-9D00F523E741}"/>
    <dgm:cxn modelId="{022AF1B1-D1AF-4E1F-9A70-18C85BCCB735}" srcId="{F0471323-04B4-4D32-9303-7F8F55CBBBB1}" destId="{922D4746-4A39-4A96-9170-8670160E0868}" srcOrd="3" destOrd="0" parTransId="{F27DC68A-7A01-4359-A86B-EC1AD6199E2D}" sibTransId="{D89B9EF6-937C-48B9-A2D4-BB934FDBDF07}"/>
    <dgm:cxn modelId="{262D21CF-01C8-4E37-B07A-FF2E89BE85F3}" type="presOf" srcId="{F1C8ACB0-9690-4845-8739-2C570D5E1A63}" destId="{0821CC78-CA2D-4367-8BD9-B91581054336}" srcOrd="0" destOrd="0" presId="urn:microsoft.com/office/officeart/2008/layout/LinedList"/>
    <dgm:cxn modelId="{F78CEED5-B328-4BDA-944E-D5D7D23265BA}" srcId="{F0471323-04B4-4D32-9303-7F8F55CBBBB1}" destId="{5DA73CC5-2FF5-47D2-8BBA-973CF1999564}" srcOrd="5" destOrd="0" parTransId="{B6D565DD-2E23-4E3E-A2F8-4A3D7986782F}" sibTransId="{9788E983-4322-47E7-ADBF-5AD7B44DA2C0}"/>
    <dgm:cxn modelId="{BCD094F7-1010-4E72-A8D3-76797F8906AD}" type="presOf" srcId="{266627A7-184E-4B9B-B89F-D96D194042DD}" destId="{30643FAF-56E2-4EBA-9DE5-FC8829205A3F}" srcOrd="0" destOrd="0" presId="urn:microsoft.com/office/officeart/2008/layout/LinedList"/>
    <dgm:cxn modelId="{518DC806-5654-4353-A688-8F6028B05033}" type="presParOf" srcId="{6A6DAD45-A46F-4F21-AF75-30849DAFD2E5}" destId="{68D20693-99DF-45DC-B2D2-29C67FED107A}" srcOrd="0" destOrd="0" presId="urn:microsoft.com/office/officeart/2008/layout/LinedList"/>
    <dgm:cxn modelId="{4F20D5FB-F04D-4D96-A522-84536101590D}" type="presParOf" srcId="{6A6DAD45-A46F-4F21-AF75-30849DAFD2E5}" destId="{DEF9366B-610F-4B41-B828-FC7B562142D0}" srcOrd="1" destOrd="0" presId="urn:microsoft.com/office/officeart/2008/layout/LinedList"/>
    <dgm:cxn modelId="{24C100CA-5FF7-437A-8186-CF67596ABDE1}" type="presParOf" srcId="{DEF9366B-610F-4B41-B828-FC7B562142D0}" destId="{30643FAF-56E2-4EBA-9DE5-FC8829205A3F}" srcOrd="0" destOrd="0" presId="urn:microsoft.com/office/officeart/2008/layout/LinedList"/>
    <dgm:cxn modelId="{07B03560-9737-4E43-A158-F813333E196F}" type="presParOf" srcId="{DEF9366B-610F-4B41-B828-FC7B562142D0}" destId="{2D316A91-5694-49EC-A414-DF985E57B7C8}" srcOrd="1" destOrd="0" presId="urn:microsoft.com/office/officeart/2008/layout/LinedList"/>
    <dgm:cxn modelId="{EAAC7D92-7369-4B93-AFAC-4B34AB21D0B6}" type="presParOf" srcId="{6A6DAD45-A46F-4F21-AF75-30849DAFD2E5}" destId="{A20410C2-898C-47E0-8D73-2D3A9A3B64A8}" srcOrd="2" destOrd="0" presId="urn:microsoft.com/office/officeart/2008/layout/LinedList"/>
    <dgm:cxn modelId="{6E4D01BE-C8B3-4CBB-B019-B5674DEFCF99}" type="presParOf" srcId="{6A6DAD45-A46F-4F21-AF75-30849DAFD2E5}" destId="{E3651999-53CA-4EFA-A702-DEC27DD2A1DA}" srcOrd="3" destOrd="0" presId="urn:microsoft.com/office/officeart/2008/layout/LinedList"/>
    <dgm:cxn modelId="{3ED6625D-ABA5-4E9B-9AE7-2EC1D41E6406}" type="presParOf" srcId="{E3651999-53CA-4EFA-A702-DEC27DD2A1DA}" destId="{0821CC78-CA2D-4367-8BD9-B91581054336}" srcOrd="0" destOrd="0" presId="urn:microsoft.com/office/officeart/2008/layout/LinedList"/>
    <dgm:cxn modelId="{FB8568C9-3078-435B-8184-5364CC451C52}" type="presParOf" srcId="{E3651999-53CA-4EFA-A702-DEC27DD2A1DA}" destId="{56DB5568-C2FD-44C1-98DF-BBC6425CBFA4}" srcOrd="1" destOrd="0" presId="urn:microsoft.com/office/officeart/2008/layout/LinedList"/>
    <dgm:cxn modelId="{722488D3-D440-49A0-BEA4-6171F9AC71C0}" type="presParOf" srcId="{6A6DAD45-A46F-4F21-AF75-30849DAFD2E5}" destId="{C2569AAF-261F-408D-AEAC-482AE867E566}" srcOrd="4" destOrd="0" presId="urn:microsoft.com/office/officeart/2008/layout/LinedList"/>
    <dgm:cxn modelId="{9888A541-C33C-4F52-BCFB-29C37DCE00A4}" type="presParOf" srcId="{6A6DAD45-A46F-4F21-AF75-30849DAFD2E5}" destId="{5A6E2A03-F3F1-4260-B33A-42B899C6D8DA}" srcOrd="5" destOrd="0" presId="urn:microsoft.com/office/officeart/2008/layout/LinedList"/>
    <dgm:cxn modelId="{F203928E-FFFB-4275-93E6-BAA0752CF202}" type="presParOf" srcId="{5A6E2A03-F3F1-4260-B33A-42B899C6D8DA}" destId="{875D6E9A-14DD-42AB-90D2-26A005B27AAF}" srcOrd="0" destOrd="0" presId="urn:microsoft.com/office/officeart/2008/layout/LinedList"/>
    <dgm:cxn modelId="{A6BFB6C3-9610-4C6D-AD58-5DD9BEE1D71C}" type="presParOf" srcId="{5A6E2A03-F3F1-4260-B33A-42B899C6D8DA}" destId="{C96A2295-D583-4CF7-990D-6389CCD823DB}" srcOrd="1" destOrd="0" presId="urn:microsoft.com/office/officeart/2008/layout/LinedList"/>
    <dgm:cxn modelId="{21F302E8-E470-4D21-A8F5-453D78CC7EF9}" type="presParOf" srcId="{6A6DAD45-A46F-4F21-AF75-30849DAFD2E5}" destId="{C72053CB-4107-48B1-B98C-4F02537DB1BF}" srcOrd="6" destOrd="0" presId="urn:microsoft.com/office/officeart/2008/layout/LinedList"/>
    <dgm:cxn modelId="{6F9573CF-41E0-4B66-BEA1-6E39E81E1124}" type="presParOf" srcId="{6A6DAD45-A46F-4F21-AF75-30849DAFD2E5}" destId="{8FC550E3-E7D0-4C1C-B36E-F318C0DA7C43}" srcOrd="7" destOrd="0" presId="urn:microsoft.com/office/officeart/2008/layout/LinedList"/>
    <dgm:cxn modelId="{85D3E321-BAF3-4850-87F5-B251604EE3B0}" type="presParOf" srcId="{8FC550E3-E7D0-4C1C-B36E-F318C0DA7C43}" destId="{40607ACC-39A0-42B7-9AA7-A32992FED442}" srcOrd="0" destOrd="0" presId="urn:microsoft.com/office/officeart/2008/layout/LinedList"/>
    <dgm:cxn modelId="{0AA3D117-0413-4E1D-9E92-EF1AEACA3CF6}" type="presParOf" srcId="{8FC550E3-E7D0-4C1C-B36E-F318C0DA7C43}" destId="{2BEC2D1A-8DE2-43D6-BC00-69E061C520A7}" srcOrd="1" destOrd="0" presId="urn:microsoft.com/office/officeart/2008/layout/LinedList"/>
    <dgm:cxn modelId="{BCFC6A9E-5BAF-4CF8-957F-F75359FB2321}" type="presParOf" srcId="{6A6DAD45-A46F-4F21-AF75-30849DAFD2E5}" destId="{21F1D65F-3FFF-4168-BFEC-CFF09CA95ECD}" srcOrd="8" destOrd="0" presId="urn:microsoft.com/office/officeart/2008/layout/LinedList"/>
    <dgm:cxn modelId="{80076FC8-DEBB-4B1C-9F3D-EE52177E69CA}" type="presParOf" srcId="{6A6DAD45-A46F-4F21-AF75-30849DAFD2E5}" destId="{1DBC49C6-3EEB-45F5-8404-80E1F6FAE993}" srcOrd="9" destOrd="0" presId="urn:microsoft.com/office/officeart/2008/layout/LinedList"/>
    <dgm:cxn modelId="{2E070B63-F32B-49DF-8739-EAFE84BD5126}" type="presParOf" srcId="{1DBC49C6-3EEB-45F5-8404-80E1F6FAE993}" destId="{BC38D1E9-0788-4ADE-BFF8-6AB5CDCE1FE4}" srcOrd="0" destOrd="0" presId="urn:microsoft.com/office/officeart/2008/layout/LinedList"/>
    <dgm:cxn modelId="{27CE3D0F-189F-418F-A270-71ABE31D60A8}" type="presParOf" srcId="{1DBC49C6-3EEB-45F5-8404-80E1F6FAE993}" destId="{45365494-09F6-4CE6-8088-CCBCC3BC31E8}" srcOrd="1" destOrd="0" presId="urn:microsoft.com/office/officeart/2008/layout/LinedList"/>
    <dgm:cxn modelId="{74843763-BD41-4667-963C-06D620251699}" type="presParOf" srcId="{6A6DAD45-A46F-4F21-AF75-30849DAFD2E5}" destId="{CA498566-26EE-4174-8C5B-1B0610FE841A}" srcOrd="10" destOrd="0" presId="urn:microsoft.com/office/officeart/2008/layout/LinedList"/>
    <dgm:cxn modelId="{5FBF46D3-83B4-4A2F-9A47-EFA07F3B79F2}" type="presParOf" srcId="{6A6DAD45-A46F-4F21-AF75-30849DAFD2E5}" destId="{50A90A04-4F60-4823-BEAA-1480339B1891}" srcOrd="11" destOrd="0" presId="urn:microsoft.com/office/officeart/2008/layout/LinedList"/>
    <dgm:cxn modelId="{F4E99A7A-B7D4-4A27-AE8E-DFAE8910E1A9}" type="presParOf" srcId="{50A90A04-4F60-4823-BEAA-1480339B1891}" destId="{27D50A22-CD8A-47BD-91F1-A01A16BE1553}" srcOrd="0" destOrd="0" presId="urn:microsoft.com/office/officeart/2008/layout/LinedList"/>
    <dgm:cxn modelId="{7F6FEF71-BA97-48FC-A755-5C63BB8828DC}" type="presParOf" srcId="{50A90A04-4F60-4823-BEAA-1480339B1891}" destId="{1330E111-19DA-466D-A1B8-5E202611015F}"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D20693-99DF-45DC-B2D2-29C67FED107A}">
      <dsp:nvSpPr>
        <dsp:cNvPr id="0" name=""/>
        <dsp:cNvSpPr/>
      </dsp:nvSpPr>
      <dsp:spPr>
        <a:xfrm>
          <a:off x="0" y="1588"/>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643FAF-56E2-4EBA-9DE5-FC8829205A3F}">
      <dsp:nvSpPr>
        <dsp:cNvPr id="0" name=""/>
        <dsp:cNvSpPr/>
      </dsp:nvSpPr>
      <dsp:spPr>
        <a:xfrm>
          <a:off x="0" y="1588"/>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Descriptive Statistics </a:t>
          </a:r>
        </a:p>
      </dsp:txBody>
      <dsp:txXfrm>
        <a:off x="0" y="1588"/>
        <a:ext cx="7942800" cy="541670"/>
      </dsp:txXfrm>
    </dsp:sp>
    <dsp:sp modelId="{A20410C2-898C-47E0-8D73-2D3A9A3B64A8}">
      <dsp:nvSpPr>
        <dsp:cNvPr id="0" name=""/>
        <dsp:cNvSpPr/>
      </dsp:nvSpPr>
      <dsp:spPr>
        <a:xfrm>
          <a:off x="0" y="543258"/>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21CC78-CA2D-4367-8BD9-B91581054336}">
      <dsp:nvSpPr>
        <dsp:cNvPr id="0" name=""/>
        <dsp:cNvSpPr/>
      </dsp:nvSpPr>
      <dsp:spPr>
        <a:xfrm>
          <a:off x="0" y="543258"/>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Interval Estimation with a 95% &amp; 99% confidence level </a:t>
          </a:r>
        </a:p>
      </dsp:txBody>
      <dsp:txXfrm>
        <a:off x="0" y="543258"/>
        <a:ext cx="7942800" cy="541670"/>
      </dsp:txXfrm>
    </dsp:sp>
    <dsp:sp modelId="{C2569AAF-261F-408D-AEAC-482AE867E566}">
      <dsp:nvSpPr>
        <dsp:cNvPr id="0" name=""/>
        <dsp:cNvSpPr/>
      </dsp:nvSpPr>
      <dsp:spPr>
        <a:xfrm>
          <a:off x="0" y="1084929"/>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75D6E9A-14DD-42AB-90D2-26A005B27AAF}">
      <dsp:nvSpPr>
        <dsp:cNvPr id="0" name=""/>
        <dsp:cNvSpPr/>
      </dsp:nvSpPr>
      <dsp:spPr>
        <a:xfrm>
          <a:off x="0" y="1084929"/>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Time Series Plot (horizontal, trend, seasonal)</a:t>
          </a:r>
        </a:p>
      </dsp:txBody>
      <dsp:txXfrm>
        <a:off x="0" y="1084929"/>
        <a:ext cx="7942800" cy="541670"/>
      </dsp:txXfrm>
    </dsp:sp>
    <dsp:sp modelId="{C72053CB-4107-48B1-B98C-4F02537DB1BF}">
      <dsp:nvSpPr>
        <dsp:cNvPr id="0" name=""/>
        <dsp:cNvSpPr/>
      </dsp:nvSpPr>
      <dsp:spPr>
        <a:xfrm>
          <a:off x="0" y="1626599"/>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607ACC-39A0-42B7-9AA7-A32992FED442}">
      <dsp:nvSpPr>
        <dsp:cNvPr id="0" name=""/>
        <dsp:cNvSpPr/>
      </dsp:nvSpPr>
      <dsp:spPr>
        <a:xfrm>
          <a:off x="0" y="1626600"/>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Linear Trend Equation </a:t>
          </a:r>
        </a:p>
      </dsp:txBody>
      <dsp:txXfrm>
        <a:off x="0" y="1626600"/>
        <a:ext cx="7942800" cy="541670"/>
      </dsp:txXfrm>
    </dsp:sp>
    <dsp:sp modelId="{21F1D65F-3FFF-4168-BFEC-CFF09CA95ECD}">
      <dsp:nvSpPr>
        <dsp:cNvPr id="0" name=""/>
        <dsp:cNvSpPr/>
      </dsp:nvSpPr>
      <dsp:spPr>
        <a:xfrm>
          <a:off x="0" y="2168270"/>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38D1E9-0788-4ADE-BFF8-6AB5CDCE1FE4}">
      <dsp:nvSpPr>
        <dsp:cNvPr id="0" name=""/>
        <dsp:cNvSpPr/>
      </dsp:nvSpPr>
      <dsp:spPr>
        <a:xfrm>
          <a:off x="0" y="2168270"/>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Quadratic Trend Equation</a:t>
          </a:r>
        </a:p>
      </dsp:txBody>
      <dsp:txXfrm>
        <a:off x="0" y="2168270"/>
        <a:ext cx="7942800" cy="541670"/>
      </dsp:txXfrm>
    </dsp:sp>
    <dsp:sp modelId="{CA498566-26EE-4174-8C5B-1B0610FE841A}">
      <dsp:nvSpPr>
        <dsp:cNvPr id="0" name=""/>
        <dsp:cNvSpPr/>
      </dsp:nvSpPr>
      <dsp:spPr>
        <a:xfrm>
          <a:off x="0" y="2709941"/>
          <a:ext cx="79428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7D50A22-CD8A-47BD-91F1-A01A16BE1553}">
      <dsp:nvSpPr>
        <dsp:cNvPr id="0" name=""/>
        <dsp:cNvSpPr/>
      </dsp:nvSpPr>
      <dsp:spPr>
        <a:xfrm>
          <a:off x="0" y="2709941"/>
          <a:ext cx="7942800" cy="54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latin typeface="Nunito" pitchFamily="2" charset="77"/>
            </a:rPr>
            <a:t>Mean-Squared Error (MSE)</a:t>
          </a:r>
        </a:p>
      </dsp:txBody>
      <dsp:txXfrm>
        <a:off x="0" y="2709941"/>
        <a:ext cx="7942800" cy="54167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061cdec6bd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061cdec6bd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highlight>
                  <a:srgbClr val="FFFFFF"/>
                </a:highlight>
                <a:latin typeface="Calibri"/>
                <a:ea typeface="Calibri"/>
                <a:cs typeface="Calibri"/>
                <a:sym typeface="Calibri"/>
              </a:rPr>
              <a:t>We are 95% confident that the average cost of crude oil is between $90.76 and $97.60</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061cdec6bd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061cdec6b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highlight>
                  <a:srgbClr val="FFFFFF"/>
                </a:highlight>
                <a:latin typeface="Calibri"/>
                <a:ea typeface="Calibri"/>
                <a:cs typeface="Calibri"/>
                <a:sym typeface="Calibri"/>
              </a:rPr>
              <a:t>We are 99% confident that the average cost of crude oil is between $89.68 and $98.68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061cdec6bd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061cdec6bd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Horizontal, trend, seasonal?– with this what form of analysis should we use to examine data </a:t>
            </a:r>
            <a:endParaRPr sz="1200">
              <a:solidFill>
                <a:schemeClr val="dk1"/>
              </a:solidFill>
              <a:highlight>
                <a:srgbClr val="FFFFFF"/>
              </a:highlight>
              <a:latin typeface="Calibri"/>
              <a:ea typeface="Calibri"/>
              <a:cs typeface="Calibri"/>
              <a:sym typeface="Calibri"/>
            </a:endParaRPr>
          </a:p>
          <a:p>
            <a:pPr marL="457200" lvl="0" indent="0" algn="l" rtl="0">
              <a:lnSpc>
                <a:spcPct val="115000"/>
              </a:lnSpc>
              <a:spcBef>
                <a:spcPts val="0"/>
              </a:spcBef>
              <a:spcAft>
                <a:spcPts val="0"/>
              </a:spcAft>
              <a:buClr>
                <a:schemeClr val="dk1"/>
              </a:buClr>
              <a:buSzPts val="1100"/>
              <a:buFont typeface="Arial"/>
              <a:buNone/>
            </a:pPr>
            <a:r>
              <a:rPr lang="en" sz="1200">
                <a:solidFill>
                  <a:schemeClr val="dk1"/>
                </a:solidFill>
                <a:highlight>
                  <a:srgbClr val="FFFFFF"/>
                </a:highlight>
                <a:latin typeface="Calibri"/>
                <a:ea typeface="Calibri"/>
                <a:cs typeface="Calibri"/>
                <a:sym typeface="Calibri"/>
              </a:rPr>
              <a:t>There is an increasing trend till t=16 and then it shows a trend of increasing and decreasing of the cost. </a:t>
            </a: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05ee4e5473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105ee4e547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061cdec6bd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061cdec6bd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061cdec6bd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061cdec6b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What is the linear trend equation? Is the model a good fit? What is the goodness of fit for this model? </a:t>
            </a:r>
            <a:endParaRPr sz="1200">
              <a:solidFill>
                <a:schemeClr val="dk1"/>
              </a:solidFill>
              <a:highlight>
                <a:srgbClr val="FFFFFF"/>
              </a:highlight>
              <a:latin typeface="Calibri"/>
              <a:ea typeface="Calibri"/>
              <a:cs typeface="Calibri"/>
              <a:sym typeface="Calibri"/>
            </a:endParaRPr>
          </a:p>
          <a:p>
            <a:pPr marL="914400" lvl="1"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Cost ($ per Barrel) = 78.600 + 0.7599t </a:t>
            </a:r>
            <a:endParaRPr sz="1200">
              <a:solidFill>
                <a:schemeClr val="dk1"/>
              </a:solidFill>
              <a:highlight>
                <a:srgbClr val="FFFFFF"/>
              </a:highlight>
              <a:latin typeface="Calibri"/>
              <a:ea typeface="Calibri"/>
              <a:cs typeface="Calibri"/>
              <a:sym typeface="Calibri"/>
            </a:endParaRPr>
          </a:p>
          <a:p>
            <a:pPr marL="457200" lvl="0"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We can say the linear model is not a good fit because if you were to plug in the number of months that are couple years out (for example, 1000 months), this would increase the crude cost over time, which is not a realistic situation. You can also see from the scatter plot that the graphs are not linear</a:t>
            </a: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chemeClr val="dk1"/>
              </a:solidFill>
              <a:highlight>
                <a:srgbClr val="FFFFFF"/>
              </a:highlight>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061cdec6bd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061cdec6b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How does this compare to the average cost found in number 2? </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200">
                <a:solidFill>
                  <a:schemeClr val="dk1"/>
                </a:solidFill>
                <a:highlight>
                  <a:srgbClr val="FFFFFF"/>
                </a:highlight>
                <a:latin typeface="Calibri"/>
                <a:ea typeface="Calibri"/>
                <a:cs typeface="Calibri"/>
                <a:sym typeface="Calibri"/>
              </a:rPr>
              <a:t>This result is outside both our 95% and 99% confidence intervals by nearly a full standard deviation.   </a:t>
            </a: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chemeClr val="dk1"/>
              </a:solidFill>
              <a:highlight>
                <a:srgbClr val="FFFFFF"/>
              </a:highlight>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61cdec6bd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61cdec6bd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061cdec6bd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061cdec6bd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What is the quadratic trend equation? Is the model a good fit? What is the goodness of fit for this model? </a:t>
            </a:r>
            <a:endParaRPr sz="1200">
              <a:solidFill>
                <a:schemeClr val="dk1"/>
              </a:solidFill>
              <a:highlight>
                <a:srgbClr val="FFFFFF"/>
              </a:highlight>
              <a:latin typeface="Calibri"/>
              <a:ea typeface="Calibri"/>
              <a:cs typeface="Calibri"/>
              <a:sym typeface="Calibri"/>
            </a:endParaRPr>
          </a:p>
          <a:p>
            <a:pPr marL="914400" lvl="1" indent="-304800" algn="l" rtl="0">
              <a:lnSpc>
                <a:spcPct val="115000"/>
              </a:lnSpc>
              <a:spcBef>
                <a:spcPts val="0"/>
              </a:spcBef>
              <a:spcAft>
                <a:spcPts val="0"/>
              </a:spcAft>
              <a:buClr>
                <a:schemeClr val="dk1"/>
              </a:buClr>
              <a:buSzPts val="1200"/>
              <a:buFont typeface="Calibri"/>
              <a:buChar char="○"/>
            </a:pPr>
            <a:r>
              <a:rPr lang="en" sz="1200">
                <a:solidFill>
                  <a:schemeClr val="dk1"/>
                </a:solidFill>
                <a:highlight>
                  <a:srgbClr val="FFFFFF"/>
                </a:highlight>
                <a:latin typeface="Calibri"/>
                <a:ea typeface="Calibri"/>
                <a:cs typeface="Calibri"/>
                <a:sym typeface="Calibri"/>
              </a:rPr>
              <a:t>Cost ($ per Barrel) = 66.54 + 2.484 (t) – 0.04204 (t)</a:t>
            </a:r>
            <a:r>
              <a:rPr lang="en" sz="1600" baseline="30000">
                <a:solidFill>
                  <a:schemeClr val="dk1"/>
                </a:solidFill>
                <a:highlight>
                  <a:srgbClr val="FFFFFF"/>
                </a:highlight>
                <a:latin typeface="Calibri"/>
                <a:ea typeface="Calibri"/>
                <a:cs typeface="Calibri"/>
                <a:sym typeface="Calibri"/>
              </a:rPr>
              <a:t>2</a:t>
            </a:r>
            <a:r>
              <a:rPr lang="en" sz="950">
                <a:solidFill>
                  <a:schemeClr val="dk1"/>
                </a:solidFill>
                <a:highlight>
                  <a:srgbClr val="FFFFFF"/>
                </a:highlight>
                <a:latin typeface="Calibri"/>
                <a:ea typeface="Calibri"/>
                <a:cs typeface="Calibri"/>
                <a:sym typeface="Calibri"/>
              </a:rPr>
              <a:t> </a:t>
            </a: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chemeClr val="dk1"/>
              </a:solidFill>
              <a:highlight>
                <a:srgbClr val="FFFFFF"/>
              </a:highlight>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061cdec6bd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061cdec6bd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How does this compare to the linear trend equation? What observations can we make? </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This value falls within our 95 and 99% estimation intervals as opposed to our linear model result, which is a value nearly a full standard deviation above that range.  </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chemeClr val="dk1"/>
              </a:solidFill>
              <a:highlight>
                <a:srgbClr val="FFFFFF"/>
              </a:highlight>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61cdec6bd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61cdec6bd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061cdec6bd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061cdec6bd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061cdec6bd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1061cdec6bd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Which model is a better fit for the given data? </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The quadratic model has a lower mean squared error and therefore fits the model better than the linear model.  </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None/>
            </a:pPr>
            <a:r>
              <a:rPr lang="en" sz="1200">
                <a:solidFill>
                  <a:schemeClr val="dk1"/>
                </a:solidFill>
                <a:highlight>
                  <a:srgbClr val="FFFFFF"/>
                </a:highlight>
                <a:latin typeface="Calibri"/>
                <a:ea typeface="Calibri"/>
                <a:cs typeface="Calibri"/>
                <a:sym typeface="Calibri"/>
              </a:rPr>
              <a:t>Reason when MSE looks larger after using a training and test set (40-8), instead of all 48</a:t>
            </a:r>
            <a:endParaRPr sz="1200">
              <a:solidFill>
                <a:schemeClr val="dk1"/>
              </a:solidFill>
              <a:highlight>
                <a:srgbClr val="FFFFFF"/>
              </a:highlight>
              <a:latin typeface="Calibri"/>
              <a:ea typeface="Calibri"/>
              <a:cs typeface="Calibri"/>
              <a:sym typeface="Calibri"/>
            </a:endParaRPr>
          </a:p>
          <a:p>
            <a:pPr marL="0" lvl="0" indent="0" algn="l" rtl="0">
              <a:lnSpc>
                <a:spcPct val="115000"/>
              </a:lnSpc>
              <a:spcBef>
                <a:spcPts val="1200"/>
              </a:spcBef>
              <a:spcAft>
                <a:spcPts val="0"/>
              </a:spcAft>
              <a:buNone/>
            </a:pPr>
            <a:r>
              <a:rPr lang="en">
                <a:solidFill>
                  <a:schemeClr val="dk1"/>
                </a:solidFill>
                <a:latin typeface="Times New Roman"/>
                <a:ea typeface="Times New Roman"/>
                <a:cs typeface="Times New Roman"/>
                <a:sym typeface="Times New Roman"/>
              </a:rPr>
              <a:t>The first reason is that you used a smaller data set in your new models, as you pointed out. The second reason is that when using all 48 data points, your MSE was computed on the training data (which are all 48 data points) while your new MSEs were computed on the test data. In general, the MSE based on the training data is larger than the MSE based on the test data.</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a:solidFill>
                  <a:schemeClr val="dk1"/>
                </a:solidFill>
                <a:latin typeface="Times New Roman"/>
                <a:ea typeface="Times New Roman"/>
                <a:cs typeface="Times New Roman"/>
                <a:sym typeface="Times New Roman"/>
              </a:rPr>
              <a:t>The second one is why we need to split the dataset into two parts (training and test).  When picking up the model, we just choose the model with smaller MSE on the test data, which means that the model has better predictability.</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sz="1200">
              <a:solidFill>
                <a:schemeClr val="dk1"/>
              </a:solidFill>
              <a:highlight>
                <a:srgbClr val="FFFFFF"/>
              </a:highlight>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061cdec6bd_0_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061cdec6bd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C0791B"/>
                </a:solidFill>
                <a:highlight>
                  <a:srgbClr val="FFFFFF"/>
                </a:highlight>
                <a:latin typeface="Calibri"/>
                <a:ea typeface="Calibri"/>
                <a:cs typeface="Calibri"/>
                <a:sym typeface="Calibri"/>
              </a:rPr>
              <a:t>We are 95% confident that the average cost of crude oil is between $90.76 and $97.60</a:t>
            </a:r>
            <a:endParaRPr sz="1200">
              <a:solidFill>
                <a:srgbClr val="C0791B"/>
              </a:solidFill>
              <a:highlight>
                <a:srgbClr val="FFFFFF"/>
              </a:highlight>
              <a:latin typeface="Calibri"/>
              <a:ea typeface="Calibri"/>
              <a:cs typeface="Calibri"/>
              <a:sym typeface="Calibri"/>
            </a:endParaRPr>
          </a:p>
          <a:p>
            <a:pPr marL="0" lvl="0" indent="0" algn="l" rtl="0">
              <a:spcBef>
                <a:spcPts val="0"/>
              </a:spcBef>
              <a:spcAft>
                <a:spcPts val="0"/>
              </a:spcAft>
              <a:buNone/>
            </a:pPr>
            <a:r>
              <a:rPr lang="en" sz="1200">
                <a:solidFill>
                  <a:srgbClr val="C0791B"/>
                </a:solidFill>
                <a:highlight>
                  <a:srgbClr val="FFFFFF"/>
                </a:highlight>
                <a:latin typeface="Calibri"/>
                <a:ea typeface="Calibri"/>
                <a:cs typeface="Calibri"/>
                <a:sym typeface="Calibri"/>
              </a:rPr>
              <a:t>We are 99% confident that the average cost of crude oil is between $89.68 and $98.68 </a:t>
            </a:r>
            <a:endParaRPr sz="1200">
              <a:solidFill>
                <a:srgbClr val="C0791B"/>
              </a:solidFill>
              <a:highlight>
                <a:srgbClr val="FFFFFF"/>
              </a:highlight>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200">
                <a:solidFill>
                  <a:srgbClr val="C0791B"/>
                </a:solidFill>
                <a:highlight>
                  <a:srgbClr val="FFFFFF"/>
                </a:highlight>
                <a:latin typeface="Calibri"/>
                <a:ea typeface="Calibri"/>
                <a:cs typeface="Calibri"/>
                <a:sym typeface="Calibri"/>
              </a:rPr>
              <a:t>There is an increasing trend till t=16 and then it shows a trend of increasing and decreasing of the cost. </a:t>
            </a:r>
            <a:endParaRPr sz="1200">
              <a:solidFill>
                <a:srgbClr val="C0791B"/>
              </a:solidFill>
              <a:highlight>
                <a:srgbClr val="FFFFFF"/>
              </a:highlight>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061cdec6bd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061cdec6bd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061cdec6bd_0_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061cdec6bd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061cdec6bd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061cdec6bd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Descriptive statistics to summarize our data. See if our data is normally distributed or not. </a:t>
            </a:r>
            <a:endParaRPr sz="1500" dirty="0">
              <a:solidFill>
                <a:schemeClr val="dk1"/>
              </a:solidFill>
              <a:latin typeface="Maven Pro"/>
              <a:ea typeface="Maven Pro"/>
              <a:cs typeface="Maven Pro"/>
              <a:sym typeface="Maven Pro"/>
            </a:endParaRPr>
          </a:p>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Interval estimation with a 95% &amp; 99% confidence level to give us the parameter. </a:t>
            </a:r>
            <a:endParaRPr sz="1500" dirty="0">
              <a:solidFill>
                <a:schemeClr val="dk1"/>
              </a:solidFill>
              <a:latin typeface="Maven Pro"/>
              <a:ea typeface="Maven Pro"/>
              <a:cs typeface="Maven Pro"/>
              <a:sym typeface="Maven Pro"/>
            </a:endParaRPr>
          </a:p>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We will construct a time series plot to see if there is any pattern that exists in the data (horizontal, trend, seasonal?). </a:t>
            </a:r>
            <a:endParaRPr sz="1500" dirty="0">
              <a:solidFill>
                <a:schemeClr val="dk1"/>
              </a:solidFill>
              <a:latin typeface="Maven Pro"/>
              <a:ea typeface="Maven Pro"/>
              <a:cs typeface="Maven Pro"/>
              <a:sym typeface="Maven Pro"/>
            </a:endParaRPr>
          </a:p>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Compute the linear trend equation to forecast the crude cost for January 2014. </a:t>
            </a:r>
            <a:endParaRPr sz="1500" dirty="0">
              <a:solidFill>
                <a:schemeClr val="dk1"/>
              </a:solidFill>
              <a:latin typeface="Maven Pro"/>
              <a:ea typeface="Maven Pro"/>
              <a:cs typeface="Maven Pro"/>
              <a:sym typeface="Maven Pro"/>
            </a:endParaRPr>
          </a:p>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Compute the quadratic trend equation for time series to forecast the crude cost for January 2014 using dummy variables. </a:t>
            </a:r>
            <a:endParaRPr sz="1500" dirty="0">
              <a:solidFill>
                <a:schemeClr val="dk1"/>
              </a:solidFill>
              <a:latin typeface="Maven Pro"/>
              <a:ea typeface="Maven Pro"/>
              <a:cs typeface="Maven Pro"/>
              <a:sym typeface="Maven Pro"/>
            </a:endParaRPr>
          </a:p>
          <a:p>
            <a:pPr marL="457200" lvl="0" indent="-323850" algn="l" rtl="0">
              <a:lnSpc>
                <a:spcPct val="115000"/>
              </a:lnSpc>
              <a:spcBef>
                <a:spcPts val="0"/>
              </a:spcBef>
              <a:spcAft>
                <a:spcPts val="0"/>
              </a:spcAft>
              <a:buClr>
                <a:schemeClr val="dk1"/>
              </a:buClr>
              <a:buSzPts val="1500"/>
              <a:buFont typeface="Maven Pro"/>
              <a:buAutoNum type="arabicPeriod"/>
            </a:pPr>
            <a:r>
              <a:rPr lang="en" sz="1500" dirty="0">
                <a:solidFill>
                  <a:schemeClr val="dk1"/>
                </a:solidFill>
                <a:latin typeface="Maven Pro"/>
                <a:ea typeface="Maven Pro"/>
                <a:cs typeface="Maven Pro"/>
                <a:sym typeface="Maven Pro"/>
              </a:rPr>
              <a:t>Use MSE to see which approach provides the most accurate forecasts, see if our inference is within our interval estimation.  </a:t>
            </a:r>
            <a:endParaRPr sz="1500" dirty="0">
              <a:solidFill>
                <a:schemeClr val="dk1"/>
              </a:solidFill>
              <a:latin typeface="Maven Pro"/>
              <a:ea typeface="Maven Pro"/>
              <a:cs typeface="Maven Pro"/>
              <a:sym typeface="Maven Pro"/>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061cdec6bd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061cdec6bd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Calibri"/>
              <a:buChar char="●"/>
            </a:pPr>
            <a:r>
              <a:rPr lang="en" sz="1200" dirty="0">
                <a:solidFill>
                  <a:schemeClr val="dk1"/>
                </a:solidFill>
                <a:highlight>
                  <a:srgbClr val="FFFFFF"/>
                </a:highlight>
                <a:latin typeface="Calibri"/>
                <a:ea typeface="Calibri"/>
                <a:cs typeface="Calibri"/>
                <a:sym typeface="Calibri"/>
              </a:rPr>
              <a:t>Scatterplot– are there any trends? Is it normally distributed? Shape of graph? Outliers? </a:t>
            </a:r>
            <a:endParaRPr sz="1200" dirty="0">
              <a:solidFill>
                <a:schemeClr val="dk1"/>
              </a:solidFill>
              <a:highlight>
                <a:srgbClr val="FFFFFF"/>
              </a:highlight>
              <a:latin typeface="Calibri"/>
              <a:ea typeface="Calibri"/>
              <a:cs typeface="Calibri"/>
              <a:sym typeface="Calibri"/>
            </a:endParaRPr>
          </a:p>
          <a:p>
            <a:pPr marL="457200" lvl="0" indent="-304800" algn="l" rtl="0">
              <a:lnSpc>
                <a:spcPct val="115000"/>
              </a:lnSpc>
              <a:spcBef>
                <a:spcPts val="0"/>
              </a:spcBef>
              <a:spcAft>
                <a:spcPts val="0"/>
              </a:spcAft>
              <a:buClr>
                <a:schemeClr val="dk1"/>
              </a:buClr>
              <a:buSzPts val="1200"/>
              <a:buFont typeface="Calibri"/>
              <a:buChar char="●"/>
            </a:pPr>
            <a:r>
              <a:rPr lang="en" sz="1200" dirty="0">
                <a:solidFill>
                  <a:schemeClr val="dk1"/>
                </a:solidFill>
                <a:highlight>
                  <a:srgbClr val="FFFFFF"/>
                </a:highlight>
                <a:latin typeface="Calibri"/>
                <a:ea typeface="Calibri"/>
                <a:cs typeface="Calibri"/>
                <a:sym typeface="Calibri"/>
              </a:rPr>
              <a:t>Do we have any bias/sampling errors? </a:t>
            </a:r>
            <a:endParaRPr sz="1200" dirty="0">
              <a:solidFill>
                <a:schemeClr val="dk1"/>
              </a:solidFill>
              <a:highlight>
                <a:srgbClr val="FFFFFF"/>
              </a:highlight>
              <a:latin typeface="Calibri"/>
              <a:ea typeface="Calibri"/>
              <a:cs typeface="Calibri"/>
              <a:sym typeface="Calibri"/>
            </a:endParaRPr>
          </a:p>
          <a:p>
            <a:pPr marL="457200" lvl="0" indent="-304800" algn="l" rtl="0">
              <a:lnSpc>
                <a:spcPct val="115000"/>
              </a:lnSpc>
              <a:spcBef>
                <a:spcPts val="0"/>
              </a:spcBef>
              <a:spcAft>
                <a:spcPts val="0"/>
              </a:spcAft>
              <a:buClr>
                <a:schemeClr val="dk1"/>
              </a:buClr>
              <a:buSzPts val="1200"/>
              <a:buFont typeface="Calibri"/>
              <a:buChar char="●"/>
            </a:pPr>
            <a:r>
              <a:rPr lang="en" sz="1200" dirty="0">
                <a:solidFill>
                  <a:schemeClr val="dk1"/>
                </a:solidFill>
                <a:highlight>
                  <a:srgbClr val="FFFFFF"/>
                </a:highlight>
                <a:latin typeface="Calibri"/>
                <a:ea typeface="Calibri"/>
                <a:cs typeface="Calibri"/>
                <a:sym typeface="Calibri"/>
              </a:rPr>
              <a:t>Find the mean median mode what does this tell us. </a:t>
            </a:r>
            <a:endParaRPr sz="1200" dirty="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61cdec6bd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61cdec6bd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61cdec6bd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61cdec6bd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61cdec6bd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61cdec6bd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Calibri"/>
              <a:buChar char="●"/>
            </a:pPr>
            <a:endParaRPr sz="1200">
              <a:solidFill>
                <a:schemeClr val="dk1"/>
              </a:solidFill>
              <a:highlight>
                <a:srgbClr val="FFFFFF"/>
              </a:highlight>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3.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3.pn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3.xml"/><Relationship Id="rId7" Type="http://schemas.openxmlformats.org/officeDocument/2006/relationships/diagramLayout" Target="../diagrams/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Data" Target="../diagrams/data1.xml"/><Relationship Id="rId5" Type="http://schemas.openxmlformats.org/officeDocument/2006/relationships/image" Target="../media/image3.png"/><Relationship Id="rId10" Type="http://schemas.microsoft.com/office/2007/relationships/diagramDrawing" Target="../diagrams/drawing1.xml"/><Relationship Id="rId4" Type="http://schemas.openxmlformats.org/officeDocument/2006/relationships/notesSlide" Target="../notesSlides/notesSlide5.xml"/><Relationship Id="rId9" Type="http://schemas.openxmlformats.org/officeDocument/2006/relationships/diagramColors" Target="../diagrams/colors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5" name="Picture 4" descr="A picture containing sky, outdoor, sun, sunset&#10;&#10;Description automatically generated">
            <a:extLst>
              <a:ext uri="{FF2B5EF4-FFF2-40B4-BE49-F238E27FC236}">
                <a16:creationId xmlns:a16="http://schemas.microsoft.com/office/drawing/2014/main" id="{809DFD0E-9A42-704A-8EC4-55175EA3CC9E}"/>
              </a:ext>
            </a:extLst>
          </p:cNvPr>
          <p:cNvPicPr>
            <a:picLocks noChangeAspect="1"/>
          </p:cNvPicPr>
          <p:nvPr/>
        </p:nvPicPr>
        <p:blipFill>
          <a:blip r:embed="rId5">
            <a:alphaModFix amt="20000"/>
          </a:blip>
          <a:stretch>
            <a:fillRect/>
          </a:stretch>
        </p:blipFill>
        <p:spPr>
          <a:xfrm>
            <a:off x="-71920" y="0"/>
            <a:ext cx="9215919" cy="5184730"/>
          </a:xfrm>
          <a:prstGeom prst="rect">
            <a:avLst/>
          </a:prstGeom>
        </p:spPr>
      </p:pic>
      <p:sp>
        <p:nvSpPr>
          <p:cNvPr id="277" name="Google Shape;277;p13"/>
          <p:cNvSpPr txBox="1">
            <a:spLocks noGrp="1"/>
          </p:cNvSpPr>
          <p:nvPr>
            <p:ph type="ctrTitle"/>
          </p:nvPr>
        </p:nvSpPr>
        <p:spPr>
          <a:xfrm>
            <a:off x="823999" y="657546"/>
            <a:ext cx="7559273" cy="2107404"/>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6000" dirty="0">
                <a:latin typeface="Nunito" pitchFamily="2" charset="77"/>
                <a:cs typeface="Baloo Chettan" panose="03080902040302020200" pitchFamily="66" charset="77"/>
              </a:rPr>
              <a:t>Crude Oil Data Set</a:t>
            </a:r>
            <a:endParaRPr sz="6000" dirty="0">
              <a:latin typeface="Nunito" pitchFamily="2" charset="77"/>
              <a:cs typeface="Baloo Chettan" panose="03080902040302020200" pitchFamily="66" charset="77"/>
            </a:endParaRPr>
          </a:p>
          <a:p>
            <a:pPr marL="0" lvl="0" indent="0" algn="l" rtl="0">
              <a:spcBef>
                <a:spcPts val="0"/>
              </a:spcBef>
              <a:spcAft>
                <a:spcPts val="0"/>
              </a:spcAft>
              <a:buNone/>
            </a:pPr>
            <a:r>
              <a:rPr lang="en" sz="2022" dirty="0">
                <a:latin typeface="Nunito" pitchFamily="2" charset="77"/>
                <a:cs typeface="Baloo Chettan" panose="03080902040302020200" pitchFamily="66" charset="77"/>
              </a:rPr>
              <a:t>ISDS 540</a:t>
            </a:r>
            <a:endParaRPr sz="2022" dirty="0">
              <a:latin typeface="Nunito" pitchFamily="2" charset="77"/>
              <a:cs typeface="Baloo Chettan" panose="03080902040302020200" pitchFamily="66" charset="77"/>
            </a:endParaRPr>
          </a:p>
        </p:txBody>
      </p:sp>
      <p:sp>
        <p:nvSpPr>
          <p:cNvPr id="278" name="Google Shape;278;p13"/>
          <p:cNvSpPr txBox="1">
            <a:spLocks noGrp="1"/>
          </p:cNvSpPr>
          <p:nvPr>
            <p:ph type="subTitle" idx="1"/>
          </p:nvPr>
        </p:nvSpPr>
        <p:spPr>
          <a:xfrm>
            <a:off x="823999" y="2571750"/>
            <a:ext cx="4255500" cy="1563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440"/>
              <a:buNone/>
            </a:pPr>
            <a:r>
              <a:rPr lang="en" sz="1440" b="1" u="sng" dirty="0"/>
              <a:t>Group 1</a:t>
            </a:r>
            <a:endParaRPr sz="1440" b="1" u="sng" dirty="0"/>
          </a:p>
          <a:p>
            <a:pPr marL="0" lvl="0" indent="0" algn="l" rtl="0">
              <a:lnSpc>
                <a:spcPct val="115000"/>
              </a:lnSpc>
              <a:spcBef>
                <a:spcPts val="0"/>
              </a:spcBef>
              <a:spcAft>
                <a:spcPts val="0"/>
              </a:spcAft>
              <a:buSzPts val="440"/>
              <a:buNone/>
            </a:pPr>
            <a:r>
              <a:rPr lang="en" sz="1440" dirty="0"/>
              <a:t>Shirley Chow</a:t>
            </a:r>
            <a:endParaRPr sz="1440" dirty="0"/>
          </a:p>
          <a:p>
            <a:pPr marL="0" lvl="0" indent="0" algn="l" rtl="0">
              <a:lnSpc>
                <a:spcPct val="115000"/>
              </a:lnSpc>
              <a:spcBef>
                <a:spcPts val="0"/>
              </a:spcBef>
              <a:spcAft>
                <a:spcPts val="0"/>
              </a:spcAft>
              <a:buSzPts val="440"/>
              <a:buNone/>
            </a:pPr>
            <a:r>
              <a:rPr lang="en" sz="1440" dirty="0"/>
              <a:t>Adrianna Godfrey</a:t>
            </a:r>
            <a:endParaRPr sz="1440" dirty="0"/>
          </a:p>
          <a:p>
            <a:pPr marL="0" lvl="0" indent="0" algn="l" rtl="0">
              <a:lnSpc>
                <a:spcPct val="115000"/>
              </a:lnSpc>
              <a:spcBef>
                <a:spcPts val="0"/>
              </a:spcBef>
              <a:spcAft>
                <a:spcPts val="0"/>
              </a:spcAft>
              <a:buSzPts val="440"/>
              <a:buNone/>
            </a:pPr>
            <a:r>
              <a:rPr lang="en" sz="1440" dirty="0" err="1"/>
              <a:t>Vijeta</a:t>
            </a:r>
            <a:r>
              <a:rPr lang="en" sz="1440" dirty="0"/>
              <a:t> </a:t>
            </a:r>
            <a:r>
              <a:rPr lang="en" sz="1440" dirty="0" err="1"/>
              <a:t>Kodam</a:t>
            </a:r>
            <a:endParaRPr sz="1440" dirty="0"/>
          </a:p>
          <a:p>
            <a:pPr marL="0" lvl="0" indent="0" algn="l" rtl="0">
              <a:lnSpc>
                <a:spcPct val="115000"/>
              </a:lnSpc>
              <a:spcBef>
                <a:spcPts val="0"/>
              </a:spcBef>
              <a:spcAft>
                <a:spcPts val="0"/>
              </a:spcAft>
              <a:buSzPts val="440"/>
              <a:buNone/>
            </a:pPr>
            <a:r>
              <a:rPr lang="en" sz="1440" dirty="0" err="1"/>
              <a:t>Kieu</a:t>
            </a:r>
            <a:r>
              <a:rPr lang="en" sz="1440" dirty="0"/>
              <a:t> Tien Nguyen</a:t>
            </a:r>
            <a:endParaRPr sz="1440" dirty="0"/>
          </a:p>
          <a:p>
            <a:pPr marL="0" lvl="0" indent="0" algn="l" rtl="0">
              <a:lnSpc>
                <a:spcPct val="115000"/>
              </a:lnSpc>
              <a:spcBef>
                <a:spcPts val="0"/>
              </a:spcBef>
              <a:spcAft>
                <a:spcPts val="0"/>
              </a:spcAft>
              <a:buSzPts val="440"/>
              <a:buNone/>
            </a:pPr>
            <a:r>
              <a:rPr lang="en" sz="1440" dirty="0"/>
              <a:t>Matthew Sanders</a:t>
            </a:r>
            <a:endParaRPr sz="1440" dirty="0"/>
          </a:p>
        </p:txBody>
      </p:sp>
      <p:pic>
        <p:nvPicPr>
          <p:cNvPr id="3" name="Slide1.m4a" descr="Slide1.m4a">
            <a:hlinkClick r:id="" action="ppaction://media"/>
            <a:extLst>
              <a:ext uri="{FF2B5EF4-FFF2-40B4-BE49-F238E27FC236}">
                <a16:creationId xmlns:a16="http://schemas.microsoft.com/office/drawing/2014/main" id="{B76621D6-4234-BB48-A3C3-F985017066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3273" y="4541178"/>
            <a:ext cx="581500" cy="581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488"/>
    </mc:Choice>
    <mc:Fallback xmlns="">
      <p:transition spd="slow" advTm="6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88"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77"/>
                                        </p:tgtEl>
                                        <p:attrNameLst>
                                          <p:attrName>style.visibility</p:attrName>
                                        </p:attrNameLst>
                                      </p:cBhvr>
                                      <p:to>
                                        <p:strVal val="visible"/>
                                      </p:to>
                                    </p:set>
                                    <p:anim calcmode="lin" valueType="num">
                                      <p:cBhvr>
                                        <p:cTn id="11" dur="1000" fill="hold"/>
                                        <p:tgtEl>
                                          <p:spTgt spid="277"/>
                                        </p:tgtEl>
                                        <p:attrNameLst>
                                          <p:attrName>ppt_w</p:attrName>
                                        </p:attrNameLst>
                                      </p:cBhvr>
                                      <p:tavLst>
                                        <p:tav tm="0">
                                          <p:val>
                                            <p:strVal val="#ppt_w*0.70"/>
                                          </p:val>
                                        </p:tav>
                                        <p:tav tm="100000">
                                          <p:val>
                                            <p:strVal val="#ppt_w"/>
                                          </p:val>
                                        </p:tav>
                                      </p:tavLst>
                                    </p:anim>
                                    <p:anim calcmode="lin" valueType="num">
                                      <p:cBhvr>
                                        <p:cTn id="12" dur="1000" fill="hold"/>
                                        <p:tgtEl>
                                          <p:spTgt spid="277"/>
                                        </p:tgtEl>
                                        <p:attrNameLst>
                                          <p:attrName>ppt_h</p:attrName>
                                        </p:attrNameLst>
                                      </p:cBhvr>
                                      <p:tavLst>
                                        <p:tav tm="0">
                                          <p:val>
                                            <p:strVal val="#ppt_h"/>
                                          </p:val>
                                        </p:tav>
                                        <p:tav tm="100000">
                                          <p:val>
                                            <p:strVal val="#ppt_h"/>
                                          </p:val>
                                        </p:tav>
                                      </p:tavLst>
                                    </p:anim>
                                    <p:animEffect transition="in" filter="fade">
                                      <p:cBhvr>
                                        <p:cTn id="13" dur="1000"/>
                                        <p:tgtEl>
                                          <p:spTgt spid="277"/>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278">
                                            <p:txEl>
                                              <p:pRg st="0" end="0"/>
                                            </p:txEl>
                                          </p:spTgt>
                                        </p:tgtEl>
                                        <p:attrNameLst>
                                          <p:attrName>style.visibility</p:attrName>
                                        </p:attrNameLst>
                                      </p:cBhvr>
                                      <p:to>
                                        <p:strVal val="visible"/>
                                      </p:to>
                                    </p:set>
                                    <p:anim calcmode="lin" valueType="num">
                                      <p:cBhvr>
                                        <p:cTn id="18" dur="1000" fill="hold"/>
                                        <p:tgtEl>
                                          <p:spTgt spid="278">
                                            <p:txEl>
                                              <p:pRg st="0" end="0"/>
                                            </p:txEl>
                                          </p:spTgt>
                                        </p:tgtEl>
                                        <p:attrNameLst>
                                          <p:attrName>ppt_w</p:attrName>
                                        </p:attrNameLst>
                                      </p:cBhvr>
                                      <p:tavLst>
                                        <p:tav tm="0">
                                          <p:val>
                                            <p:strVal val="#ppt_w*0.70"/>
                                          </p:val>
                                        </p:tav>
                                        <p:tav tm="100000">
                                          <p:val>
                                            <p:strVal val="#ppt_w"/>
                                          </p:val>
                                        </p:tav>
                                      </p:tavLst>
                                    </p:anim>
                                    <p:anim calcmode="lin" valueType="num">
                                      <p:cBhvr>
                                        <p:cTn id="19" dur="1000" fill="hold"/>
                                        <p:tgtEl>
                                          <p:spTgt spid="278">
                                            <p:txEl>
                                              <p:pRg st="0" end="0"/>
                                            </p:txEl>
                                          </p:spTgt>
                                        </p:tgtEl>
                                        <p:attrNameLst>
                                          <p:attrName>ppt_h</p:attrName>
                                        </p:attrNameLst>
                                      </p:cBhvr>
                                      <p:tavLst>
                                        <p:tav tm="0">
                                          <p:val>
                                            <p:strVal val="#ppt_h"/>
                                          </p:val>
                                        </p:tav>
                                        <p:tav tm="100000">
                                          <p:val>
                                            <p:strVal val="#ppt_h"/>
                                          </p:val>
                                        </p:tav>
                                      </p:tavLst>
                                    </p:anim>
                                    <p:animEffect transition="in" filter="fade">
                                      <p:cBhvr>
                                        <p:cTn id="20" dur="1000"/>
                                        <p:tgtEl>
                                          <p:spTgt spid="27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grpId="0" nodeType="clickEffect">
                                  <p:stCondLst>
                                    <p:cond delay="0"/>
                                  </p:stCondLst>
                                  <p:childTnLst>
                                    <p:set>
                                      <p:cBhvr>
                                        <p:cTn id="24" dur="1" fill="hold">
                                          <p:stCondLst>
                                            <p:cond delay="0"/>
                                          </p:stCondLst>
                                        </p:cTn>
                                        <p:tgtEl>
                                          <p:spTgt spid="278">
                                            <p:txEl>
                                              <p:pRg st="1" end="1"/>
                                            </p:txEl>
                                          </p:spTgt>
                                        </p:tgtEl>
                                        <p:attrNameLst>
                                          <p:attrName>style.visibility</p:attrName>
                                        </p:attrNameLst>
                                      </p:cBhvr>
                                      <p:to>
                                        <p:strVal val="visible"/>
                                      </p:to>
                                    </p:set>
                                    <p:anim calcmode="lin" valueType="num">
                                      <p:cBhvr>
                                        <p:cTn id="25" dur="1000" fill="hold"/>
                                        <p:tgtEl>
                                          <p:spTgt spid="278">
                                            <p:txEl>
                                              <p:pRg st="1" end="1"/>
                                            </p:txEl>
                                          </p:spTgt>
                                        </p:tgtEl>
                                        <p:attrNameLst>
                                          <p:attrName>ppt_w</p:attrName>
                                        </p:attrNameLst>
                                      </p:cBhvr>
                                      <p:tavLst>
                                        <p:tav tm="0">
                                          <p:val>
                                            <p:strVal val="#ppt_w*0.70"/>
                                          </p:val>
                                        </p:tav>
                                        <p:tav tm="100000">
                                          <p:val>
                                            <p:strVal val="#ppt_w"/>
                                          </p:val>
                                        </p:tav>
                                      </p:tavLst>
                                    </p:anim>
                                    <p:anim calcmode="lin" valueType="num">
                                      <p:cBhvr>
                                        <p:cTn id="26" dur="1000" fill="hold"/>
                                        <p:tgtEl>
                                          <p:spTgt spid="278">
                                            <p:txEl>
                                              <p:pRg st="1" end="1"/>
                                            </p:txEl>
                                          </p:spTgt>
                                        </p:tgtEl>
                                        <p:attrNameLst>
                                          <p:attrName>ppt_h</p:attrName>
                                        </p:attrNameLst>
                                      </p:cBhvr>
                                      <p:tavLst>
                                        <p:tav tm="0">
                                          <p:val>
                                            <p:strVal val="#ppt_h"/>
                                          </p:val>
                                        </p:tav>
                                        <p:tav tm="100000">
                                          <p:val>
                                            <p:strVal val="#ppt_h"/>
                                          </p:val>
                                        </p:tav>
                                      </p:tavLst>
                                    </p:anim>
                                    <p:animEffect transition="in" filter="fade">
                                      <p:cBhvr>
                                        <p:cTn id="27" dur="1000"/>
                                        <p:tgtEl>
                                          <p:spTgt spid="278">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5" presetClass="entr" presetSubtype="0" fill="hold" grpId="0" nodeType="clickEffect">
                                  <p:stCondLst>
                                    <p:cond delay="0"/>
                                  </p:stCondLst>
                                  <p:childTnLst>
                                    <p:set>
                                      <p:cBhvr>
                                        <p:cTn id="31" dur="1" fill="hold">
                                          <p:stCondLst>
                                            <p:cond delay="0"/>
                                          </p:stCondLst>
                                        </p:cTn>
                                        <p:tgtEl>
                                          <p:spTgt spid="278">
                                            <p:txEl>
                                              <p:pRg st="2" end="2"/>
                                            </p:txEl>
                                          </p:spTgt>
                                        </p:tgtEl>
                                        <p:attrNameLst>
                                          <p:attrName>style.visibility</p:attrName>
                                        </p:attrNameLst>
                                      </p:cBhvr>
                                      <p:to>
                                        <p:strVal val="visible"/>
                                      </p:to>
                                    </p:set>
                                    <p:anim calcmode="lin" valueType="num">
                                      <p:cBhvr>
                                        <p:cTn id="32" dur="1000" fill="hold"/>
                                        <p:tgtEl>
                                          <p:spTgt spid="278">
                                            <p:txEl>
                                              <p:pRg st="2" end="2"/>
                                            </p:txEl>
                                          </p:spTgt>
                                        </p:tgtEl>
                                        <p:attrNameLst>
                                          <p:attrName>ppt_w</p:attrName>
                                        </p:attrNameLst>
                                      </p:cBhvr>
                                      <p:tavLst>
                                        <p:tav tm="0">
                                          <p:val>
                                            <p:strVal val="#ppt_w*0.70"/>
                                          </p:val>
                                        </p:tav>
                                        <p:tav tm="100000">
                                          <p:val>
                                            <p:strVal val="#ppt_w"/>
                                          </p:val>
                                        </p:tav>
                                      </p:tavLst>
                                    </p:anim>
                                    <p:anim calcmode="lin" valueType="num">
                                      <p:cBhvr>
                                        <p:cTn id="33" dur="1000" fill="hold"/>
                                        <p:tgtEl>
                                          <p:spTgt spid="278">
                                            <p:txEl>
                                              <p:pRg st="2" end="2"/>
                                            </p:txEl>
                                          </p:spTgt>
                                        </p:tgtEl>
                                        <p:attrNameLst>
                                          <p:attrName>ppt_h</p:attrName>
                                        </p:attrNameLst>
                                      </p:cBhvr>
                                      <p:tavLst>
                                        <p:tav tm="0">
                                          <p:val>
                                            <p:strVal val="#ppt_h"/>
                                          </p:val>
                                        </p:tav>
                                        <p:tav tm="100000">
                                          <p:val>
                                            <p:strVal val="#ppt_h"/>
                                          </p:val>
                                        </p:tav>
                                      </p:tavLst>
                                    </p:anim>
                                    <p:animEffect transition="in" filter="fade">
                                      <p:cBhvr>
                                        <p:cTn id="34" dur="1000"/>
                                        <p:tgtEl>
                                          <p:spTgt spid="278">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55" presetClass="entr" presetSubtype="0" fill="hold" grpId="0" nodeType="clickEffect">
                                  <p:stCondLst>
                                    <p:cond delay="0"/>
                                  </p:stCondLst>
                                  <p:childTnLst>
                                    <p:set>
                                      <p:cBhvr>
                                        <p:cTn id="38" dur="1" fill="hold">
                                          <p:stCondLst>
                                            <p:cond delay="0"/>
                                          </p:stCondLst>
                                        </p:cTn>
                                        <p:tgtEl>
                                          <p:spTgt spid="278">
                                            <p:txEl>
                                              <p:pRg st="3" end="3"/>
                                            </p:txEl>
                                          </p:spTgt>
                                        </p:tgtEl>
                                        <p:attrNameLst>
                                          <p:attrName>style.visibility</p:attrName>
                                        </p:attrNameLst>
                                      </p:cBhvr>
                                      <p:to>
                                        <p:strVal val="visible"/>
                                      </p:to>
                                    </p:set>
                                    <p:anim calcmode="lin" valueType="num">
                                      <p:cBhvr>
                                        <p:cTn id="39" dur="1000" fill="hold"/>
                                        <p:tgtEl>
                                          <p:spTgt spid="278">
                                            <p:txEl>
                                              <p:pRg st="3" end="3"/>
                                            </p:txEl>
                                          </p:spTgt>
                                        </p:tgtEl>
                                        <p:attrNameLst>
                                          <p:attrName>ppt_w</p:attrName>
                                        </p:attrNameLst>
                                      </p:cBhvr>
                                      <p:tavLst>
                                        <p:tav tm="0">
                                          <p:val>
                                            <p:strVal val="#ppt_w*0.70"/>
                                          </p:val>
                                        </p:tav>
                                        <p:tav tm="100000">
                                          <p:val>
                                            <p:strVal val="#ppt_w"/>
                                          </p:val>
                                        </p:tav>
                                      </p:tavLst>
                                    </p:anim>
                                    <p:anim calcmode="lin" valueType="num">
                                      <p:cBhvr>
                                        <p:cTn id="40" dur="1000" fill="hold"/>
                                        <p:tgtEl>
                                          <p:spTgt spid="278">
                                            <p:txEl>
                                              <p:pRg st="3" end="3"/>
                                            </p:txEl>
                                          </p:spTgt>
                                        </p:tgtEl>
                                        <p:attrNameLst>
                                          <p:attrName>ppt_h</p:attrName>
                                        </p:attrNameLst>
                                      </p:cBhvr>
                                      <p:tavLst>
                                        <p:tav tm="0">
                                          <p:val>
                                            <p:strVal val="#ppt_h"/>
                                          </p:val>
                                        </p:tav>
                                        <p:tav tm="100000">
                                          <p:val>
                                            <p:strVal val="#ppt_h"/>
                                          </p:val>
                                        </p:tav>
                                      </p:tavLst>
                                    </p:anim>
                                    <p:animEffect transition="in" filter="fade">
                                      <p:cBhvr>
                                        <p:cTn id="41" dur="1000"/>
                                        <p:tgtEl>
                                          <p:spTgt spid="278">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5" presetClass="entr" presetSubtype="0" fill="hold" grpId="0" nodeType="clickEffect">
                                  <p:stCondLst>
                                    <p:cond delay="0"/>
                                  </p:stCondLst>
                                  <p:childTnLst>
                                    <p:set>
                                      <p:cBhvr>
                                        <p:cTn id="45" dur="1" fill="hold">
                                          <p:stCondLst>
                                            <p:cond delay="0"/>
                                          </p:stCondLst>
                                        </p:cTn>
                                        <p:tgtEl>
                                          <p:spTgt spid="278">
                                            <p:txEl>
                                              <p:pRg st="4" end="4"/>
                                            </p:txEl>
                                          </p:spTgt>
                                        </p:tgtEl>
                                        <p:attrNameLst>
                                          <p:attrName>style.visibility</p:attrName>
                                        </p:attrNameLst>
                                      </p:cBhvr>
                                      <p:to>
                                        <p:strVal val="visible"/>
                                      </p:to>
                                    </p:set>
                                    <p:anim calcmode="lin" valueType="num">
                                      <p:cBhvr>
                                        <p:cTn id="46" dur="1000" fill="hold"/>
                                        <p:tgtEl>
                                          <p:spTgt spid="278">
                                            <p:txEl>
                                              <p:pRg st="4" end="4"/>
                                            </p:txEl>
                                          </p:spTgt>
                                        </p:tgtEl>
                                        <p:attrNameLst>
                                          <p:attrName>ppt_w</p:attrName>
                                        </p:attrNameLst>
                                      </p:cBhvr>
                                      <p:tavLst>
                                        <p:tav tm="0">
                                          <p:val>
                                            <p:strVal val="#ppt_w*0.70"/>
                                          </p:val>
                                        </p:tav>
                                        <p:tav tm="100000">
                                          <p:val>
                                            <p:strVal val="#ppt_w"/>
                                          </p:val>
                                        </p:tav>
                                      </p:tavLst>
                                    </p:anim>
                                    <p:anim calcmode="lin" valueType="num">
                                      <p:cBhvr>
                                        <p:cTn id="47" dur="1000" fill="hold"/>
                                        <p:tgtEl>
                                          <p:spTgt spid="278">
                                            <p:txEl>
                                              <p:pRg st="4" end="4"/>
                                            </p:txEl>
                                          </p:spTgt>
                                        </p:tgtEl>
                                        <p:attrNameLst>
                                          <p:attrName>ppt_h</p:attrName>
                                        </p:attrNameLst>
                                      </p:cBhvr>
                                      <p:tavLst>
                                        <p:tav tm="0">
                                          <p:val>
                                            <p:strVal val="#ppt_h"/>
                                          </p:val>
                                        </p:tav>
                                        <p:tav tm="100000">
                                          <p:val>
                                            <p:strVal val="#ppt_h"/>
                                          </p:val>
                                        </p:tav>
                                      </p:tavLst>
                                    </p:anim>
                                    <p:animEffect transition="in" filter="fade">
                                      <p:cBhvr>
                                        <p:cTn id="48" dur="1000"/>
                                        <p:tgtEl>
                                          <p:spTgt spid="278">
                                            <p:txEl>
                                              <p:pRg st="4" end="4"/>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55" presetClass="entr" presetSubtype="0" fill="hold" grpId="0" nodeType="clickEffect">
                                  <p:stCondLst>
                                    <p:cond delay="0"/>
                                  </p:stCondLst>
                                  <p:childTnLst>
                                    <p:set>
                                      <p:cBhvr>
                                        <p:cTn id="52" dur="1" fill="hold">
                                          <p:stCondLst>
                                            <p:cond delay="0"/>
                                          </p:stCondLst>
                                        </p:cTn>
                                        <p:tgtEl>
                                          <p:spTgt spid="278">
                                            <p:txEl>
                                              <p:pRg st="5" end="5"/>
                                            </p:txEl>
                                          </p:spTgt>
                                        </p:tgtEl>
                                        <p:attrNameLst>
                                          <p:attrName>style.visibility</p:attrName>
                                        </p:attrNameLst>
                                      </p:cBhvr>
                                      <p:to>
                                        <p:strVal val="visible"/>
                                      </p:to>
                                    </p:set>
                                    <p:anim calcmode="lin" valueType="num">
                                      <p:cBhvr>
                                        <p:cTn id="53" dur="1000" fill="hold"/>
                                        <p:tgtEl>
                                          <p:spTgt spid="278">
                                            <p:txEl>
                                              <p:pRg st="5" end="5"/>
                                            </p:txEl>
                                          </p:spTgt>
                                        </p:tgtEl>
                                        <p:attrNameLst>
                                          <p:attrName>ppt_w</p:attrName>
                                        </p:attrNameLst>
                                      </p:cBhvr>
                                      <p:tavLst>
                                        <p:tav tm="0">
                                          <p:val>
                                            <p:strVal val="#ppt_w*0.70"/>
                                          </p:val>
                                        </p:tav>
                                        <p:tav tm="100000">
                                          <p:val>
                                            <p:strVal val="#ppt_w"/>
                                          </p:val>
                                        </p:tav>
                                      </p:tavLst>
                                    </p:anim>
                                    <p:anim calcmode="lin" valueType="num">
                                      <p:cBhvr>
                                        <p:cTn id="54" dur="1000" fill="hold"/>
                                        <p:tgtEl>
                                          <p:spTgt spid="278">
                                            <p:txEl>
                                              <p:pRg st="5" end="5"/>
                                            </p:txEl>
                                          </p:spTgt>
                                        </p:tgtEl>
                                        <p:attrNameLst>
                                          <p:attrName>ppt_h</p:attrName>
                                        </p:attrNameLst>
                                      </p:cBhvr>
                                      <p:tavLst>
                                        <p:tav tm="0">
                                          <p:val>
                                            <p:strVal val="#ppt_h"/>
                                          </p:val>
                                        </p:tav>
                                        <p:tav tm="100000">
                                          <p:val>
                                            <p:strVal val="#ppt_h"/>
                                          </p:val>
                                        </p:tav>
                                      </p:tavLst>
                                    </p:anim>
                                    <p:animEffect transition="in" filter="fade">
                                      <p:cBhvr>
                                        <p:cTn id="55" dur="1000"/>
                                        <p:tgtEl>
                                          <p:spTgt spid="27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56" fill="hold" display="0">
                  <p:stCondLst>
                    <p:cond delay="indefinite"/>
                  </p:stCondLst>
                  <p:endCondLst>
                    <p:cond evt="onStopAudio" delay="0">
                      <p:tgtEl>
                        <p:sldTgt/>
                      </p:tgtEl>
                    </p:cond>
                  </p:endCondLst>
                </p:cTn>
                <p:tgtEl>
                  <p:spTgt spid="3"/>
                </p:tgtEl>
              </p:cMediaNode>
            </p:audio>
          </p:childTnLst>
        </p:cTn>
      </p:par>
    </p:tnLst>
    <p:bldLst>
      <p:bldP spid="277" grpId="0"/>
      <p:bldP spid="27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22" descr="Graphical user interface, text, application&#10;&#10;Description automatically generated"/>
          <p:cNvPicPr preferRelativeResize="0"/>
          <p:nvPr/>
        </p:nvPicPr>
        <p:blipFill>
          <a:blip r:embed="rId5">
            <a:alphaModFix/>
          </a:blip>
          <a:stretch>
            <a:fillRect/>
          </a:stretch>
        </p:blipFill>
        <p:spPr>
          <a:xfrm>
            <a:off x="1355624" y="881350"/>
            <a:ext cx="6432750" cy="3798625"/>
          </a:xfrm>
          <a:prstGeom prst="rect">
            <a:avLst/>
          </a:prstGeom>
          <a:noFill/>
          <a:ln>
            <a:noFill/>
          </a:ln>
        </p:spPr>
      </p:pic>
      <p:sp>
        <p:nvSpPr>
          <p:cNvPr id="330" name="Google Shape;330;p22"/>
          <p:cNvSpPr txBox="1">
            <a:spLocks noGrp="1"/>
          </p:cNvSpPr>
          <p:nvPr>
            <p:ph type="body" idx="1"/>
          </p:nvPr>
        </p:nvSpPr>
        <p:spPr>
          <a:xfrm>
            <a:off x="204600" y="181750"/>
            <a:ext cx="87348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3600" b="1" dirty="0"/>
              <a:t>Average cost with 95% confidence level </a:t>
            </a:r>
            <a:endParaRPr sz="3600" b="1" dirty="0"/>
          </a:p>
        </p:txBody>
      </p:sp>
      <p:pic>
        <p:nvPicPr>
          <p:cNvPr id="2" name="Recorded Sound">
            <a:hlinkClick r:id="" action="ppaction://media"/>
            <a:extLst>
              <a:ext uri="{FF2B5EF4-FFF2-40B4-BE49-F238E27FC236}">
                <a16:creationId xmlns:a16="http://schemas.microsoft.com/office/drawing/2014/main" id="{64C4AE3D-4D87-4688-88A5-63AEBA1ADA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25051" y="361125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876"/>
    </mc:Choice>
    <mc:Fallback xmlns="">
      <p:transition spd="slow" advTm="25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87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30">
                                            <p:txEl>
                                              <p:pRg st="0" end="0"/>
                                            </p:txEl>
                                          </p:spTgt>
                                        </p:tgtEl>
                                        <p:attrNameLst>
                                          <p:attrName>style.visibility</p:attrName>
                                        </p:attrNameLst>
                                      </p:cBhvr>
                                      <p:to>
                                        <p:strVal val="visible"/>
                                      </p:to>
                                    </p:set>
                                    <p:anim calcmode="lin" valueType="num">
                                      <p:cBhvr>
                                        <p:cTn id="11" dur="1000" fill="hold"/>
                                        <p:tgtEl>
                                          <p:spTgt spid="330">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30">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30">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29"/>
                                        </p:tgtEl>
                                        <p:attrNameLst>
                                          <p:attrName>style.visibility</p:attrName>
                                        </p:attrNameLst>
                                      </p:cBhvr>
                                      <p:to>
                                        <p:strVal val="visible"/>
                                      </p:to>
                                    </p:set>
                                    <p:animEffect transition="in" filter="dissolve">
                                      <p:cBhvr>
                                        <p:cTn id="18" dur="1000"/>
                                        <p:tgtEl>
                                          <p:spTgt spid="32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330"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23"/>
          <p:cNvSpPr txBox="1">
            <a:spLocks noGrp="1"/>
          </p:cNvSpPr>
          <p:nvPr>
            <p:ph type="body" idx="1"/>
          </p:nvPr>
        </p:nvSpPr>
        <p:spPr>
          <a:xfrm>
            <a:off x="204600" y="181750"/>
            <a:ext cx="87348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3600" b="1" dirty="0"/>
              <a:t>Average cost with 99% confidence level </a:t>
            </a:r>
            <a:endParaRPr sz="3600" b="1" dirty="0"/>
          </a:p>
        </p:txBody>
      </p:sp>
      <p:pic>
        <p:nvPicPr>
          <p:cNvPr id="336" name="Google Shape;336;p23" descr="Graphical user interface, text, application&#10;&#10;Description automatically generated"/>
          <p:cNvPicPr preferRelativeResize="0"/>
          <p:nvPr/>
        </p:nvPicPr>
        <p:blipFill>
          <a:blip r:embed="rId5">
            <a:alphaModFix/>
          </a:blip>
          <a:stretch>
            <a:fillRect/>
          </a:stretch>
        </p:blipFill>
        <p:spPr>
          <a:xfrm>
            <a:off x="1276750" y="944950"/>
            <a:ext cx="6590500" cy="3711500"/>
          </a:xfrm>
          <a:prstGeom prst="rect">
            <a:avLst/>
          </a:prstGeom>
          <a:noFill/>
          <a:ln>
            <a:noFill/>
          </a:ln>
        </p:spPr>
      </p:pic>
      <p:pic>
        <p:nvPicPr>
          <p:cNvPr id="2" name="Recorded Sound">
            <a:hlinkClick r:id="" action="ppaction://media"/>
            <a:extLst>
              <a:ext uri="{FF2B5EF4-FFF2-40B4-BE49-F238E27FC236}">
                <a16:creationId xmlns:a16="http://schemas.microsoft.com/office/drawing/2014/main" id="{50649DD1-DBAF-405E-8067-17C472497AB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56812" y="420493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304"/>
    </mc:Choice>
    <mc:Fallback xmlns="">
      <p:transition spd="slow" advTm="20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304"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35">
                                            <p:txEl>
                                              <p:pRg st="0" end="0"/>
                                            </p:txEl>
                                          </p:spTgt>
                                        </p:tgtEl>
                                        <p:attrNameLst>
                                          <p:attrName>style.visibility</p:attrName>
                                        </p:attrNameLst>
                                      </p:cBhvr>
                                      <p:to>
                                        <p:strVal val="visible"/>
                                      </p:to>
                                    </p:set>
                                    <p:anim calcmode="lin" valueType="num">
                                      <p:cBhvr>
                                        <p:cTn id="11" dur="1000" fill="hold"/>
                                        <p:tgtEl>
                                          <p:spTgt spid="335">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35">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3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36"/>
                                        </p:tgtEl>
                                        <p:attrNameLst>
                                          <p:attrName>style.visibility</p:attrName>
                                        </p:attrNameLst>
                                      </p:cBhvr>
                                      <p:to>
                                        <p:strVal val="visible"/>
                                      </p:to>
                                    </p:set>
                                    <p:animEffect transition="in" filter="dissolve">
                                      <p:cBhvr>
                                        <p:cTn id="18" dur="10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33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BA2DC0DD-A5DD-6B45-AEAB-538142556472}"/>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41" name="Google Shape;341;p24"/>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500" b="1" dirty="0"/>
              <a:t>Time Series Plot</a:t>
            </a:r>
            <a:endParaRPr sz="6500" b="1" dirty="0"/>
          </a:p>
        </p:txBody>
      </p:sp>
      <p:pic>
        <p:nvPicPr>
          <p:cNvPr id="3" name="TimeSeriesPlot">
            <a:hlinkClick r:id="" action="ppaction://media"/>
            <a:extLst>
              <a:ext uri="{FF2B5EF4-FFF2-40B4-BE49-F238E27FC236}">
                <a16:creationId xmlns:a16="http://schemas.microsoft.com/office/drawing/2014/main" id="{C8600039-D163-45CF-9768-591C152708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79048" y="4608713"/>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14"/>
    </mc:Choice>
    <mc:Fallback xmlns="">
      <p:transition spd="slow" advTm="4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7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41">
                                            <p:txEl>
                                              <p:pRg st="0" end="0"/>
                                            </p:txEl>
                                          </p:spTgt>
                                        </p:tgtEl>
                                        <p:attrNameLst>
                                          <p:attrName>style.visibility</p:attrName>
                                        </p:attrNameLst>
                                      </p:cBhvr>
                                      <p:to>
                                        <p:strVal val="visible"/>
                                      </p:to>
                                    </p:set>
                                    <p:anim calcmode="lin" valueType="num">
                                      <p:cBhvr>
                                        <p:cTn id="11" dur="1000" fill="hold"/>
                                        <p:tgtEl>
                                          <p:spTgt spid="341">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41">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3"/>
                </p:tgtEl>
              </p:cMediaNode>
            </p:audio>
          </p:childTnLst>
        </p:cTn>
      </p:par>
    </p:tnLst>
    <p:bldLst>
      <p:bldP spid="341"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25"/>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endParaRPr/>
          </a:p>
        </p:txBody>
      </p:sp>
      <p:sp>
        <p:nvSpPr>
          <p:cNvPr id="347" name="Google Shape;347;p25"/>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endParaRPr/>
          </a:p>
        </p:txBody>
      </p:sp>
      <p:pic>
        <p:nvPicPr>
          <p:cNvPr id="348" name="Google Shape;348;p25"/>
          <p:cNvPicPr preferRelativeResize="0"/>
          <p:nvPr/>
        </p:nvPicPr>
        <p:blipFill>
          <a:blip r:embed="rId5">
            <a:alphaModFix/>
          </a:blip>
          <a:stretch>
            <a:fillRect/>
          </a:stretch>
        </p:blipFill>
        <p:spPr>
          <a:xfrm>
            <a:off x="266909" y="0"/>
            <a:ext cx="8610182" cy="5143500"/>
          </a:xfrm>
          <a:prstGeom prst="rect">
            <a:avLst/>
          </a:prstGeom>
          <a:noFill/>
          <a:ln>
            <a:noFill/>
          </a:ln>
        </p:spPr>
      </p:pic>
      <p:pic>
        <p:nvPicPr>
          <p:cNvPr id="2" name="TimeSeriesPlot Breakdown">
            <a:hlinkClick r:id="" action="ppaction://media"/>
            <a:extLst>
              <a:ext uri="{FF2B5EF4-FFF2-40B4-BE49-F238E27FC236}">
                <a16:creationId xmlns:a16="http://schemas.microsoft.com/office/drawing/2014/main" id="{5375F4EC-261B-4162-996F-15EC866A86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70691" y="4628587"/>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722"/>
    </mc:Choice>
    <mc:Fallback xmlns="">
      <p:transition spd="slow" advTm="20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722"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48"/>
                                        </p:tgtEl>
                                        <p:attrNameLst>
                                          <p:attrName>style.visibility</p:attrName>
                                        </p:attrNameLst>
                                      </p:cBhvr>
                                      <p:to>
                                        <p:strVal val="visible"/>
                                      </p:to>
                                    </p:set>
                                    <p:animEffect transition="in" filter="dissolve">
                                      <p:cBhvr>
                                        <p:cTn id="11"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2"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6D89F242-2650-5245-878B-9D0ABD4D231B}"/>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53" name="Google Shape;353;p26"/>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500" b="1" dirty="0"/>
              <a:t>Linear Trend Equation</a:t>
            </a:r>
            <a:endParaRPr sz="6500" b="1" dirty="0"/>
          </a:p>
        </p:txBody>
      </p:sp>
      <p:pic>
        <p:nvPicPr>
          <p:cNvPr id="2" name="Linear Trend Equation">
            <a:hlinkClick r:id="" action="ppaction://media"/>
            <a:extLst>
              <a:ext uri="{FF2B5EF4-FFF2-40B4-BE49-F238E27FC236}">
                <a16:creationId xmlns:a16="http://schemas.microsoft.com/office/drawing/2014/main" id="{3F255F92-D9C8-4B7D-88D3-F518FE52A2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71685" y="46168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45"/>
    </mc:Choice>
    <mc:Fallback xmlns="">
      <p:transition spd="slow" advTm="5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4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53">
                                            <p:txEl>
                                              <p:pRg st="0" end="0"/>
                                            </p:txEl>
                                          </p:spTgt>
                                        </p:tgtEl>
                                        <p:attrNameLst>
                                          <p:attrName>style.visibility</p:attrName>
                                        </p:attrNameLst>
                                      </p:cBhvr>
                                      <p:to>
                                        <p:strVal val="visible"/>
                                      </p:to>
                                    </p:set>
                                    <p:anim calcmode="lin" valueType="num">
                                      <p:cBhvr>
                                        <p:cTn id="11" dur="1000" fill="hold"/>
                                        <p:tgtEl>
                                          <p:spTgt spid="353">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53">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35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27" descr="Text, letter&#10;&#10;Description automatically generated"/>
          <p:cNvPicPr preferRelativeResize="0"/>
          <p:nvPr/>
        </p:nvPicPr>
        <p:blipFill rotWithShape="1">
          <a:blip r:embed="rId5">
            <a:alphaModFix/>
          </a:blip>
          <a:srcRect r="26308"/>
          <a:stretch/>
        </p:blipFill>
        <p:spPr>
          <a:xfrm>
            <a:off x="137678" y="416913"/>
            <a:ext cx="5423825" cy="4309675"/>
          </a:xfrm>
          <a:prstGeom prst="rect">
            <a:avLst/>
          </a:prstGeom>
          <a:noFill/>
          <a:ln>
            <a:noFill/>
          </a:ln>
        </p:spPr>
      </p:pic>
      <p:sp>
        <p:nvSpPr>
          <p:cNvPr id="359" name="Google Shape;359;p27"/>
          <p:cNvSpPr txBox="1">
            <a:spLocks noGrp="1"/>
          </p:cNvSpPr>
          <p:nvPr>
            <p:ph type="body" idx="1"/>
          </p:nvPr>
        </p:nvSpPr>
        <p:spPr>
          <a:xfrm>
            <a:off x="5706925" y="1451550"/>
            <a:ext cx="33987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t>Linear Trend Equation:</a:t>
            </a:r>
            <a:endParaRPr sz="2600" b="1" dirty="0"/>
          </a:p>
          <a:p>
            <a:pPr marL="0" lvl="0" indent="0" algn="ctr" rtl="0">
              <a:spcBef>
                <a:spcPts val="1200"/>
              </a:spcBef>
              <a:spcAft>
                <a:spcPts val="0"/>
              </a:spcAft>
              <a:buNone/>
            </a:pPr>
            <a:r>
              <a:rPr lang="en" sz="1400" dirty="0">
                <a:latin typeface="Maven Pro"/>
                <a:ea typeface="Maven Pro"/>
                <a:cs typeface="Maven Pro"/>
                <a:sym typeface="Maven Pro"/>
              </a:rPr>
              <a:t>Cost ($ per Barrel) = 78.600 + 0.7599t </a:t>
            </a:r>
            <a:endParaRPr sz="3000" b="1" dirty="0">
              <a:latin typeface="Maven Pro"/>
              <a:ea typeface="Maven Pro"/>
              <a:cs typeface="Maven Pro"/>
              <a:sym typeface="Maven Pro"/>
            </a:endParaRPr>
          </a:p>
          <a:p>
            <a:pPr marL="0" lvl="0" indent="0" algn="ctr" rtl="0">
              <a:spcBef>
                <a:spcPts val="1200"/>
              </a:spcBef>
              <a:spcAft>
                <a:spcPts val="1200"/>
              </a:spcAft>
              <a:buNone/>
            </a:pPr>
            <a:endParaRPr sz="2800" b="1" dirty="0"/>
          </a:p>
        </p:txBody>
      </p:sp>
      <p:pic>
        <p:nvPicPr>
          <p:cNvPr id="4" name="LTE - Breakdown">
            <a:hlinkClick r:id="" action="ppaction://media"/>
            <a:extLst>
              <a:ext uri="{FF2B5EF4-FFF2-40B4-BE49-F238E27FC236}">
                <a16:creationId xmlns:a16="http://schemas.microsoft.com/office/drawing/2014/main" id="{F2D00326-14DC-409E-B4C8-9DCE7F0DF18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99922" y="4667134"/>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936"/>
    </mc:Choice>
    <mc:Fallback xmlns="">
      <p:transition spd="slow" advTm="47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005"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58"/>
                                        </p:tgtEl>
                                        <p:attrNameLst>
                                          <p:attrName>style.visibility</p:attrName>
                                        </p:attrNameLst>
                                      </p:cBhvr>
                                      <p:to>
                                        <p:strVal val="visible"/>
                                      </p:to>
                                    </p:set>
                                    <p:animEffect transition="in" filter="dissolve">
                                      <p:cBhvr>
                                        <p:cTn id="11" dur="1000"/>
                                        <p:tgtEl>
                                          <p:spTgt spid="358"/>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grpId="0" nodeType="clickEffect">
                                  <p:stCondLst>
                                    <p:cond delay="0"/>
                                  </p:stCondLst>
                                  <p:childTnLst>
                                    <p:set>
                                      <p:cBhvr>
                                        <p:cTn id="15" dur="1" fill="hold">
                                          <p:stCondLst>
                                            <p:cond delay="0"/>
                                          </p:stCondLst>
                                        </p:cTn>
                                        <p:tgtEl>
                                          <p:spTgt spid="359">
                                            <p:txEl>
                                              <p:pRg st="0" end="0"/>
                                            </p:txEl>
                                          </p:spTgt>
                                        </p:tgtEl>
                                        <p:attrNameLst>
                                          <p:attrName>style.visibility</p:attrName>
                                        </p:attrNameLst>
                                      </p:cBhvr>
                                      <p:to>
                                        <p:strVal val="visible"/>
                                      </p:to>
                                    </p:set>
                                    <p:anim calcmode="lin" valueType="num">
                                      <p:cBhvr>
                                        <p:cTn id="16" dur="1000" fill="hold"/>
                                        <p:tgtEl>
                                          <p:spTgt spid="359">
                                            <p:txEl>
                                              <p:pRg st="0" end="0"/>
                                            </p:txEl>
                                          </p:spTgt>
                                        </p:tgtEl>
                                        <p:attrNameLst>
                                          <p:attrName>ppt_w</p:attrName>
                                        </p:attrNameLst>
                                      </p:cBhvr>
                                      <p:tavLst>
                                        <p:tav tm="0">
                                          <p:val>
                                            <p:strVal val="#ppt_w*0.70"/>
                                          </p:val>
                                        </p:tav>
                                        <p:tav tm="100000">
                                          <p:val>
                                            <p:strVal val="#ppt_w"/>
                                          </p:val>
                                        </p:tav>
                                      </p:tavLst>
                                    </p:anim>
                                    <p:anim calcmode="lin" valueType="num">
                                      <p:cBhvr>
                                        <p:cTn id="17" dur="1000" fill="hold"/>
                                        <p:tgtEl>
                                          <p:spTgt spid="359">
                                            <p:txEl>
                                              <p:pRg st="0" end="0"/>
                                            </p:txEl>
                                          </p:spTgt>
                                        </p:tgtEl>
                                        <p:attrNameLst>
                                          <p:attrName>ppt_h</p:attrName>
                                        </p:attrNameLst>
                                      </p:cBhvr>
                                      <p:tavLst>
                                        <p:tav tm="0">
                                          <p:val>
                                            <p:strVal val="#ppt_h"/>
                                          </p:val>
                                        </p:tav>
                                        <p:tav tm="100000">
                                          <p:val>
                                            <p:strVal val="#ppt_h"/>
                                          </p:val>
                                        </p:tav>
                                      </p:tavLst>
                                    </p:anim>
                                    <p:animEffect transition="in" filter="fade">
                                      <p:cBhvr>
                                        <p:cTn id="18" dur="1000"/>
                                        <p:tgtEl>
                                          <p:spTgt spid="359">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grpId="0" nodeType="clickEffect">
                                  <p:stCondLst>
                                    <p:cond delay="0"/>
                                  </p:stCondLst>
                                  <p:childTnLst>
                                    <p:set>
                                      <p:cBhvr>
                                        <p:cTn id="22" dur="1" fill="hold">
                                          <p:stCondLst>
                                            <p:cond delay="0"/>
                                          </p:stCondLst>
                                        </p:cTn>
                                        <p:tgtEl>
                                          <p:spTgt spid="359">
                                            <p:txEl>
                                              <p:pRg st="1" end="1"/>
                                            </p:txEl>
                                          </p:spTgt>
                                        </p:tgtEl>
                                        <p:attrNameLst>
                                          <p:attrName>style.visibility</p:attrName>
                                        </p:attrNameLst>
                                      </p:cBhvr>
                                      <p:to>
                                        <p:strVal val="visible"/>
                                      </p:to>
                                    </p:set>
                                    <p:anim calcmode="lin" valueType="num">
                                      <p:cBhvr>
                                        <p:cTn id="23" dur="1000" fill="hold"/>
                                        <p:tgtEl>
                                          <p:spTgt spid="359">
                                            <p:txEl>
                                              <p:pRg st="1" end="1"/>
                                            </p:txEl>
                                          </p:spTgt>
                                        </p:tgtEl>
                                        <p:attrNameLst>
                                          <p:attrName>ppt_w</p:attrName>
                                        </p:attrNameLst>
                                      </p:cBhvr>
                                      <p:tavLst>
                                        <p:tav tm="0">
                                          <p:val>
                                            <p:strVal val="#ppt_w*0.70"/>
                                          </p:val>
                                        </p:tav>
                                        <p:tav tm="100000">
                                          <p:val>
                                            <p:strVal val="#ppt_w"/>
                                          </p:val>
                                        </p:tav>
                                      </p:tavLst>
                                    </p:anim>
                                    <p:anim calcmode="lin" valueType="num">
                                      <p:cBhvr>
                                        <p:cTn id="24" dur="1000" fill="hold"/>
                                        <p:tgtEl>
                                          <p:spTgt spid="359">
                                            <p:txEl>
                                              <p:pRg st="1" end="1"/>
                                            </p:txEl>
                                          </p:spTgt>
                                        </p:tgtEl>
                                        <p:attrNameLst>
                                          <p:attrName>ppt_h</p:attrName>
                                        </p:attrNameLst>
                                      </p:cBhvr>
                                      <p:tavLst>
                                        <p:tav tm="0">
                                          <p:val>
                                            <p:strVal val="#ppt_h"/>
                                          </p:val>
                                        </p:tav>
                                        <p:tav tm="100000">
                                          <p:val>
                                            <p:strVal val="#ppt_h"/>
                                          </p:val>
                                        </p:tav>
                                      </p:tavLst>
                                    </p:anim>
                                    <p:animEffect transition="in" filter="fade">
                                      <p:cBhvr>
                                        <p:cTn id="25" dur="1000"/>
                                        <p:tgtEl>
                                          <p:spTgt spid="35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6" fill="hold" display="0">
                  <p:stCondLst>
                    <p:cond delay="indefinite"/>
                  </p:stCondLst>
                  <p:endCondLst>
                    <p:cond evt="onStopAudio" delay="0">
                      <p:tgtEl>
                        <p:sldTgt/>
                      </p:tgtEl>
                    </p:cond>
                  </p:endCondLst>
                </p:cTn>
                <p:tgtEl>
                  <p:spTgt spid="4"/>
                </p:tgtEl>
              </p:cMediaNode>
            </p:audio>
          </p:childTnLst>
        </p:cTn>
      </p:par>
    </p:tnLst>
    <p:bldLst>
      <p:bldP spid="359"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28"/>
          <p:cNvSpPr txBox="1">
            <a:spLocks noGrp="1"/>
          </p:cNvSpPr>
          <p:nvPr>
            <p:ph type="body" idx="1"/>
          </p:nvPr>
        </p:nvSpPr>
        <p:spPr>
          <a:xfrm>
            <a:off x="204600" y="181750"/>
            <a:ext cx="87348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b="1" dirty="0">
                <a:latin typeface="Nunito" pitchFamily="2" charset="77"/>
                <a:ea typeface="Maven Pro"/>
                <a:cs typeface="Maven Pro"/>
                <a:sym typeface="Maven Pro"/>
              </a:rPr>
              <a:t>Cost of Crude Oil for May 2013 using the Linear Trend Equation</a:t>
            </a:r>
            <a:endParaRPr sz="4600" b="1" dirty="0">
              <a:latin typeface="Nunito" pitchFamily="2" charset="77"/>
              <a:ea typeface="Maven Pro"/>
              <a:cs typeface="Maven Pro"/>
              <a:sym typeface="Maven Pro"/>
            </a:endParaRPr>
          </a:p>
          <a:p>
            <a:pPr marL="0" lvl="0" indent="0" algn="ctr" rtl="0">
              <a:spcBef>
                <a:spcPts val="1200"/>
              </a:spcBef>
              <a:spcAft>
                <a:spcPts val="1200"/>
              </a:spcAft>
              <a:buNone/>
            </a:pPr>
            <a:endParaRPr sz="3600" b="1" dirty="0"/>
          </a:p>
        </p:txBody>
      </p:sp>
      <p:pic>
        <p:nvPicPr>
          <p:cNvPr id="365" name="Google Shape;365;p28" descr="Graphical user interface, text, application&#10;&#10;Description automatically generated"/>
          <p:cNvPicPr preferRelativeResize="0"/>
          <p:nvPr/>
        </p:nvPicPr>
        <p:blipFill rotWithShape="1">
          <a:blip r:embed="rId5">
            <a:alphaModFix/>
          </a:blip>
          <a:srcRect r="19034"/>
          <a:stretch/>
        </p:blipFill>
        <p:spPr>
          <a:xfrm>
            <a:off x="204601" y="898525"/>
            <a:ext cx="5147901" cy="3346450"/>
          </a:xfrm>
          <a:prstGeom prst="rect">
            <a:avLst/>
          </a:prstGeom>
          <a:noFill/>
          <a:ln>
            <a:noFill/>
          </a:ln>
        </p:spPr>
      </p:pic>
      <p:sp>
        <p:nvSpPr>
          <p:cNvPr id="366" name="Google Shape;366;p28"/>
          <p:cNvSpPr txBox="1">
            <a:spLocks noGrp="1"/>
          </p:cNvSpPr>
          <p:nvPr>
            <p:ph type="body" idx="1"/>
          </p:nvPr>
        </p:nvSpPr>
        <p:spPr>
          <a:xfrm>
            <a:off x="5540700" y="1451550"/>
            <a:ext cx="33987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t>Cost of Crude Oil for May 2013:</a:t>
            </a:r>
            <a:endParaRPr sz="2600" b="1" dirty="0"/>
          </a:p>
          <a:p>
            <a:pPr marL="0" lvl="0" indent="0" algn="ctr" rtl="0">
              <a:spcBef>
                <a:spcPts val="1200"/>
              </a:spcBef>
              <a:spcAft>
                <a:spcPts val="1200"/>
              </a:spcAft>
              <a:buNone/>
            </a:pPr>
            <a:r>
              <a:rPr lang="en" sz="1400" dirty="0">
                <a:latin typeface="Maven Pro"/>
                <a:ea typeface="Maven Pro"/>
                <a:cs typeface="Maven Pro"/>
                <a:sym typeface="Maven Pro"/>
              </a:rPr>
              <a:t>78.600 + 0.7599(41) = $109.76</a:t>
            </a:r>
            <a:endParaRPr sz="2800" b="1" dirty="0"/>
          </a:p>
        </p:txBody>
      </p:sp>
      <p:pic>
        <p:nvPicPr>
          <p:cNvPr id="3" name="CostLTE">
            <a:hlinkClick r:id="" action="ppaction://media"/>
            <a:extLst>
              <a:ext uri="{FF2B5EF4-FFF2-40B4-BE49-F238E27FC236}">
                <a16:creationId xmlns:a16="http://schemas.microsoft.com/office/drawing/2014/main" id="{8ABE32B2-1AE4-4FED-9256-A1EF201672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29072" y="45553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084"/>
    </mc:Choice>
    <mc:Fallback xmlns="">
      <p:transition spd="slow" advTm="27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9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64">
                                            <p:txEl>
                                              <p:pRg st="0" end="0"/>
                                            </p:txEl>
                                          </p:spTgt>
                                        </p:tgtEl>
                                        <p:attrNameLst>
                                          <p:attrName>style.visibility</p:attrName>
                                        </p:attrNameLst>
                                      </p:cBhvr>
                                      <p:to>
                                        <p:strVal val="visible"/>
                                      </p:to>
                                    </p:set>
                                    <p:anim calcmode="lin" valueType="num">
                                      <p:cBhvr>
                                        <p:cTn id="11" dur="1000" fill="hold"/>
                                        <p:tgtEl>
                                          <p:spTgt spid="364">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64">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6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65"/>
                                        </p:tgtEl>
                                        <p:attrNameLst>
                                          <p:attrName>style.visibility</p:attrName>
                                        </p:attrNameLst>
                                      </p:cBhvr>
                                      <p:to>
                                        <p:strVal val="visible"/>
                                      </p:to>
                                    </p:set>
                                    <p:animEffect transition="in" filter="dissolve">
                                      <p:cBhvr>
                                        <p:cTn id="18" dur="500"/>
                                        <p:tgtEl>
                                          <p:spTgt spid="365"/>
                                        </p:tgtEl>
                                      </p:cBhvr>
                                    </p:animEffec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grpId="0" nodeType="clickEffect">
                                  <p:stCondLst>
                                    <p:cond delay="0"/>
                                  </p:stCondLst>
                                  <p:childTnLst>
                                    <p:set>
                                      <p:cBhvr>
                                        <p:cTn id="22" dur="1" fill="hold">
                                          <p:stCondLst>
                                            <p:cond delay="0"/>
                                          </p:stCondLst>
                                        </p:cTn>
                                        <p:tgtEl>
                                          <p:spTgt spid="366">
                                            <p:txEl>
                                              <p:pRg st="0" end="0"/>
                                            </p:txEl>
                                          </p:spTgt>
                                        </p:tgtEl>
                                        <p:attrNameLst>
                                          <p:attrName>style.visibility</p:attrName>
                                        </p:attrNameLst>
                                      </p:cBhvr>
                                      <p:to>
                                        <p:strVal val="visible"/>
                                      </p:to>
                                    </p:set>
                                    <p:anim calcmode="lin" valueType="num">
                                      <p:cBhvr>
                                        <p:cTn id="23" dur="1000" fill="hold"/>
                                        <p:tgtEl>
                                          <p:spTgt spid="366">
                                            <p:txEl>
                                              <p:pRg st="0" end="0"/>
                                            </p:txEl>
                                          </p:spTgt>
                                        </p:tgtEl>
                                        <p:attrNameLst>
                                          <p:attrName>ppt_w</p:attrName>
                                        </p:attrNameLst>
                                      </p:cBhvr>
                                      <p:tavLst>
                                        <p:tav tm="0">
                                          <p:val>
                                            <p:strVal val="#ppt_w*0.70"/>
                                          </p:val>
                                        </p:tav>
                                        <p:tav tm="100000">
                                          <p:val>
                                            <p:strVal val="#ppt_w"/>
                                          </p:val>
                                        </p:tav>
                                      </p:tavLst>
                                    </p:anim>
                                    <p:anim calcmode="lin" valueType="num">
                                      <p:cBhvr>
                                        <p:cTn id="24" dur="1000" fill="hold"/>
                                        <p:tgtEl>
                                          <p:spTgt spid="366">
                                            <p:txEl>
                                              <p:pRg st="0" end="0"/>
                                            </p:txEl>
                                          </p:spTgt>
                                        </p:tgtEl>
                                        <p:attrNameLst>
                                          <p:attrName>ppt_h</p:attrName>
                                        </p:attrNameLst>
                                      </p:cBhvr>
                                      <p:tavLst>
                                        <p:tav tm="0">
                                          <p:val>
                                            <p:strVal val="#ppt_h"/>
                                          </p:val>
                                        </p:tav>
                                        <p:tav tm="100000">
                                          <p:val>
                                            <p:strVal val="#ppt_h"/>
                                          </p:val>
                                        </p:tav>
                                      </p:tavLst>
                                    </p:anim>
                                    <p:animEffect transition="in" filter="fade">
                                      <p:cBhvr>
                                        <p:cTn id="25" dur="1000"/>
                                        <p:tgtEl>
                                          <p:spTgt spid="366">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55" presetClass="entr" presetSubtype="0" fill="hold" grpId="0" nodeType="clickEffect">
                                  <p:stCondLst>
                                    <p:cond delay="0"/>
                                  </p:stCondLst>
                                  <p:childTnLst>
                                    <p:set>
                                      <p:cBhvr>
                                        <p:cTn id="29" dur="1" fill="hold">
                                          <p:stCondLst>
                                            <p:cond delay="0"/>
                                          </p:stCondLst>
                                        </p:cTn>
                                        <p:tgtEl>
                                          <p:spTgt spid="366">
                                            <p:txEl>
                                              <p:pRg st="1" end="1"/>
                                            </p:txEl>
                                          </p:spTgt>
                                        </p:tgtEl>
                                        <p:attrNameLst>
                                          <p:attrName>style.visibility</p:attrName>
                                        </p:attrNameLst>
                                      </p:cBhvr>
                                      <p:to>
                                        <p:strVal val="visible"/>
                                      </p:to>
                                    </p:set>
                                    <p:anim calcmode="lin" valueType="num">
                                      <p:cBhvr>
                                        <p:cTn id="30" dur="1000" fill="hold"/>
                                        <p:tgtEl>
                                          <p:spTgt spid="366">
                                            <p:txEl>
                                              <p:pRg st="1" end="1"/>
                                            </p:txEl>
                                          </p:spTgt>
                                        </p:tgtEl>
                                        <p:attrNameLst>
                                          <p:attrName>ppt_w</p:attrName>
                                        </p:attrNameLst>
                                      </p:cBhvr>
                                      <p:tavLst>
                                        <p:tav tm="0">
                                          <p:val>
                                            <p:strVal val="#ppt_w*0.70"/>
                                          </p:val>
                                        </p:tav>
                                        <p:tav tm="100000">
                                          <p:val>
                                            <p:strVal val="#ppt_w"/>
                                          </p:val>
                                        </p:tav>
                                      </p:tavLst>
                                    </p:anim>
                                    <p:anim calcmode="lin" valueType="num">
                                      <p:cBhvr>
                                        <p:cTn id="31" dur="1000" fill="hold"/>
                                        <p:tgtEl>
                                          <p:spTgt spid="366">
                                            <p:txEl>
                                              <p:pRg st="1" end="1"/>
                                            </p:txEl>
                                          </p:spTgt>
                                        </p:tgtEl>
                                        <p:attrNameLst>
                                          <p:attrName>ppt_h</p:attrName>
                                        </p:attrNameLst>
                                      </p:cBhvr>
                                      <p:tavLst>
                                        <p:tav tm="0">
                                          <p:val>
                                            <p:strVal val="#ppt_h"/>
                                          </p:val>
                                        </p:tav>
                                        <p:tav tm="100000">
                                          <p:val>
                                            <p:strVal val="#ppt_h"/>
                                          </p:val>
                                        </p:tav>
                                      </p:tavLst>
                                    </p:anim>
                                    <p:animEffect transition="in" filter="fade">
                                      <p:cBhvr>
                                        <p:cTn id="32" dur="1000"/>
                                        <p:tgtEl>
                                          <p:spTgt spid="36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3"/>
                </p:tgtEl>
              </p:cMediaNode>
            </p:audio>
          </p:childTnLst>
        </p:cTn>
      </p:par>
    </p:tnLst>
    <p:bldLst>
      <p:bldP spid="364" grpId="0" build="p"/>
      <p:bldP spid="36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27828927-6568-E946-9522-2A55303F965C}"/>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71" name="Google Shape;371;p29"/>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500" b="1" dirty="0"/>
              <a:t>Quadratic Trend Equation</a:t>
            </a:r>
            <a:endParaRPr sz="6500" b="1" dirty="0"/>
          </a:p>
        </p:txBody>
      </p:sp>
      <p:pic>
        <p:nvPicPr>
          <p:cNvPr id="2" name="QTE">
            <a:hlinkClick r:id="" action="ppaction://media"/>
            <a:extLst>
              <a:ext uri="{FF2B5EF4-FFF2-40B4-BE49-F238E27FC236}">
                <a16:creationId xmlns:a16="http://schemas.microsoft.com/office/drawing/2014/main" id="{9A8EE783-9FA4-4621-83B1-68FDAFE34C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70349" y="457485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349"/>
    </mc:Choice>
    <mc:Fallback xmlns="">
      <p:transition spd="slow" advTm="6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4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71">
                                            <p:txEl>
                                              <p:pRg st="0" end="0"/>
                                            </p:txEl>
                                          </p:spTgt>
                                        </p:tgtEl>
                                        <p:attrNameLst>
                                          <p:attrName>style.visibility</p:attrName>
                                        </p:attrNameLst>
                                      </p:cBhvr>
                                      <p:to>
                                        <p:strVal val="visible"/>
                                      </p:to>
                                    </p:set>
                                    <p:anim calcmode="lin" valueType="num">
                                      <p:cBhvr>
                                        <p:cTn id="11" dur="1000" fill="hold"/>
                                        <p:tgtEl>
                                          <p:spTgt spid="371">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71">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7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371"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30"/>
          <p:cNvSpPr txBox="1">
            <a:spLocks noGrp="1"/>
          </p:cNvSpPr>
          <p:nvPr>
            <p:ph type="body" idx="1"/>
          </p:nvPr>
        </p:nvSpPr>
        <p:spPr>
          <a:xfrm>
            <a:off x="4661875" y="1451550"/>
            <a:ext cx="44166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t>Quadratic Trend </a:t>
            </a:r>
            <a:br>
              <a:rPr lang="en" sz="2600" b="1" dirty="0"/>
            </a:br>
            <a:r>
              <a:rPr lang="en" sz="2600" b="1" dirty="0"/>
              <a:t>Equation:</a:t>
            </a:r>
            <a:endParaRPr sz="2600" b="1" dirty="0"/>
          </a:p>
          <a:p>
            <a:pPr marL="0" lvl="0" indent="0" algn="l" rtl="0">
              <a:spcBef>
                <a:spcPts val="1200"/>
              </a:spcBef>
              <a:spcAft>
                <a:spcPts val="0"/>
              </a:spcAft>
              <a:buNone/>
            </a:pPr>
            <a:r>
              <a:rPr lang="en" sz="1400" dirty="0">
                <a:latin typeface="Maven Pro"/>
                <a:ea typeface="Maven Pro"/>
                <a:cs typeface="Maven Pro"/>
                <a:sym typeface="Maven Pro"/>
              </a:rPr>
              <a:t>Cost ($ per Barrel) = 66.54 + 2.484(t) – 0.04204(t)</a:t>
            </a:r>
            <a:r>
              <a:rPr lang="en" sz="1400" baseline="30000" dirty="0">
                <a:latin typeface="Maven Pro"/>
                <a:ea typeface="Maven Pro"/>
                <a:cs typeface="Maven Pro"/>
                <a:sym typeface="Maven Pro"/>
              </a:rPr>
              <a:t>2</a:t>
            </a:r>
            <a:r>
              <a:rPr lang="en" sz="1400" dirty="0">
                <a:latin typeface="Maven Pro"/>
                <a:ea typeface="Maven Pro"/>
                <a:cs typeface="Maven Pro"/>
                <a:sym typeface="Maven Pro"/>
              </a:rPr>
              <a:t> </a:t>
            </a:r>
            <a:endParaRPr sz="1400" b="1" dirty="0">
              <a:latin typeface="Maven Pro"/>
              <a:ea typeface="Maven Pro"/>
              <a:cs typeface="Maven Pro"/>
              <a:sym typeface="Maven Pro"/>
            </a:endParaRPr>
          </a:p>
          <a:p>
            <a:pPr marL="0" lvl="0" indent="0" algn="ctr" rtl="0">
              <a:spcBef>
                <a:spcPts val="0"/>
              </a:spcBef>
              <a:spcAft>
                <a:spcPts val="1200"/>
              </a:spcAft>
              <a:buNone/>
            </a:pPr>
            <a:endParaRPr sz="2800" b="1" dirty="0"/>
          </a:p>
        </p:txBody>
      </p:sp>
      <p:pic>
        <p:nvPicPr>
          <p:cNvPr id="377" name="Google Shape;377;p30" descr="Text, letter&#10;&#10;Description automatically generated"/>
          <p:cNvPicPr preferRelativeResize="0"/>
          <p:nvPr/>
        </p:nvPicPr>
        <p:blipFill rotWithShape="1">
          <a:blip r:embed="rId5">
            <a:alphaModFix/>
          </a:blip>
          <a:srcRect r="24879"/>
          <a:stretch/>
        </p:blipFill>
        <p:spPr>
          <a:xfrm>
            <a:off x="101625" y="700626"/>
            <a:ext cx="4470375" cy="3833150"/>
          </a:xfrm>
          <a:prstGeom prst="rect">
            <a:avLst/>
          </a:prstGeom>
          <a:noFill/>
          <a:ln>
            <a:noFill/>
          </a:ln>
        </p:spPr>
      </p:pic>
      <p:pic>
        <p:nvPicPr>
          <p:cNvPr id="4" name="QTE Breakdown 3">
            <a:hlinkClick r:id="" action="ppaction://media"/>
            <a:extLst>
              <a:ext uri="{FF2B5EF4-FFF2-40B4-BE49-F238E27FC236}">
                <a16:creationId xmlns:a16="http://schemas.microsoft.com/office/drawing/2014/main" id="{C91D82F0-9858-4D50-BD22-B0DD51A94D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5240" y="4633578"/>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2634"/>
    </mc:Choice>
    <mc:Fallback xmlns="">
      <p:transition spd="slow" advTm="62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86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77"/>
                                        </p:tgtEl>
                                        <p:attrNameLst>
                                          <p:attrName>style.visibility</p:attrName>
                                        </p:attrNameLst>
                                      </p:cBhvr>
                                      <p:to>
                                        <p:strVal val="visible"/>
                                      </p:to>
                                    </p:set>
                                    <p:animEffect transition="in" filter="dissolve">
                                      <p:cBhvr>
                                        <p:cTn id="11" dur="1000"/>
                                        <p:tgtEl>
                                          <p:spTgt spid="377"/>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grpId="0" nodeType="clickEffect">
                                  <p:stCondLst>
                                    <p:cond delay="0"/>
                                  </p:stCondLst>
                                  <p:childTnLst>
                                    <p:set>
                                      <p:cBhvr>
                                        <p:cTn id="15" dur="1" fill="hold">
                                          <p:stCondLst>
                                            <p:cond delay="0"/>
                                          </p:stCondLst>
                                        </p:cTn>
                                        <p:tgtEl>
                                          <p:spTgt spid="376">
                                            <p:txEl>
                                              <p:pRg st="0" end="0"/>
                                            </p:txEl>
                                          </p:spTgt>
                                        </p:tgtEl>
                                        <p:attrNameLst>
                                          <p:attrName>style.visibility</p:attrName>
                                        </p:attrNameLst>
                                      </p:cBhvr>
                                      <p:to>
                                        <p:strVal val="visible"/>
                                      </p:to>
                                    </p:set>
                                    <p:anim calcmode="lin" valueType="num">
                                      <p:cBhvr>
                                        <p:cTn id="16" dur="1000" fill="hold"/>
                                        <p:tgtEl>
                                          <p:spTgt spid="376">
                                            <p:txEl>
                                              <p:pRg st="0" end="0"/>
                                            </p:txEl>
                                          </p:spTgt>
                                        </p:tgtEl>
                                        <p:attrNameLst>
                                          <p:attrName>ppt_w</p:attrName>
                                        </p:attrNameLst>
                                      </p:cBhvr>
                                      <p:tavLst>
                                        <p:tav tm="0">
                                          <p:val>
                                            <p:strVal val="#ppt_w*0.70"/>
                                          </p:val>
                                        </p:tav>
                                        <p:tav tm="100000">
                                          <p:val>
                                            <p:strVal val="#ppt_w"/>
                                          </p:val>
                                        </p:tav>
                                      </p:tavLst>
                                    </p:anim>
                                    <p:anim calcmode="lin" valueType="num">
                                      <p:cBhvr>
                                        <p:cTn id="17" dur="1000" fill="hold"/>
                                        <p:tgtEl>
                                          <p:spTgt spid="376">
                                            <p:txEl>
                                              <p:pRg st="0" end="0"/>
                                            </p:txEl>
                                          </p:spTgt>
                                        </p:tgtEl>
                                        <p:attrNameLst>
                                          <p:attrName>ppt_h</p:attrName>
                                        </p:attrNameLst>
                                      </p:cBhvr>
                                      <p:tavLst>
                                        <p:tav tm="0">
                                          <p:val>
                                            <p:strVal val="#ppt_h"/>
                                          </p:val>
                                        </p:tav>
                                        <p:tav tm="100000">
                                          <p:val>
                                            <p:strVal val="#ppt_h"/>
                                          </p:val>
                                        </p:tav>
                                      </p:tavLst>
                                    </p:anim>
                                    <p:animEffect transition="in" filter="fade">
                                      <p:cBhvr>
                                        <p:cTn id="18" dur="1000"/>
                                        <p:tgtEl>
                                          <p:spTgt spid="37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grpId="0" nodeType="clickEffect">
                                  <p:stCondLst>
                                    <p:cond delay="0"/>
                                  </p:stCondLst>
                                  <p:childTnLst>
                                    <p:set>
                                      <p:cBhvr>
                                        <p:cTn id="22" dur="1" fill="hold">
                                          <p:stCondLst>
                                            <p:cond delay="0"/>
                                          </p:stCondLst>
                                        </p:cTn>
                                        <p:tgtEl>
                                          <p:spTgt spid="376">
                                            <p:txEl>
                                              <p:pRg st="1" end="1"/>
                                            </p:txEl>
                                          </p:spTgt>
                                        </p:tgtEl>
                                        <p:attrNameLst>
                                          <p:attrName>style.visibility</p:attrName>
                                        </p:attrNameLst>
                                      </p:cBhvr>
                                      <p:to>
                                        <p:strVal val="visible"/>
                                      </p:to>
                                    </p:set>
                                    <p:anim calcmode="lin" valueType="num">
                                      <p:cBhvr>
                                        <p:cTn id="23" dur="1000" fill="hold"/>
                                        <p:tgtEl>
                                          <p:spTgt spid="376">
                                            <p:txEl>
                                              <p:pRg st="1" end="1"/>
                                            </p:txEl>
                                          </p:spTgt>
                                        </p:tgtEl>
                                        <p:attrNameLst>
                                          <p:attrName>ppt_w</p:attrName>
                                        </p:attrNameLst>
                                      </p:cBhvr>
                                      <p:tavLst>
                                        <p:tav tm="0">
                                          <p:val>
                                            <p:strVal val="#ppt_w*0.70"/>
                                          </p:val>
                                        </p:tav>
                                        <p:tav tm="100000">
                                          <p:val>
                                            <p:strVal val="#ppt_w"/>
                                          </p:val>
                                        </p:tav>
                                      </p:tavLst>
                                    </p:anim>
                                    <p:anim calcmode="lin" valueType="num">
                                      <p:cBhvr>
                                        <p:cTn id="24" dur="1000" fill="hold"/>
                                        <p:tgtEl>
                                          <p:spTgt spid="376">
                                            <p:txEl>
                                              <p:pRg st="1" end="1"/>
                                            </p:txEl>
                                          </p:spTgt>
                                        </p:tgtEl>
                                        <p:attrNameLst>
                                          <p:attrName>ppt_h</p:attrName>
                                        </p:attrNameLst>
                                      </p:cBhvr>
                                      <p:tavLst>
                                        <p:tav tm="0">
                                          <p:val>
                                            <p:strVal val="#ppt_h"/>
                                          </p:val>
                                        </p:tav>
                                        <p:tav tm="100000">
                                          <p:val>
                                            <p:strVal val="#ppt_h"/>
                                          </p:val>
                                        </p:tav>
                                      </p:tavLst>
                                    </p:anim>
                                    <p:animEffect transition="in" filter="fade">
                                      <p:cBhvr>
                                        <p:cTn id="25" dur="1000"/>
                                        <p:tgtEl>
                                          <p:spTgt spid="37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mute="1" showWhenStopped="0">
                <p:cTn id="26" fill="hold" display="0">
                  <p:stCondLst>
                    <p:cond delay="indefinite"/>
                  </p:stCondLst>
                  <p:endCondLst>
                    <p:cond evt="onStopAudio" delay="0">
                      <p:tgtEl>
                        <p:sldTgt/>
                      </p:tgtEl>
                    </p:cond>
                  </p:endCondLst>
                </p:cTn>
                <p:tgtEl>
                  <p:spTgt spid="4"/>
                </p:tgtEl>
              </p:cMediaNode>
            </p:audio>
          </p:childTnLst>
        </p:cTn>
      </p:par>
    </p:tnLst>
    <p:bldLst>
      <p:bldP spid="37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1"/>
          <p:cNvSpPr txBox="1">
            <a:spLocks noGrp="1"/>
          </p:cNvSpPr>
          <p:nvPr>
            <p:ph type="body" idx="1"/>
          </p:nvPr>
        </p:nvSpPr>
        <p:spPr>
          <a:xfrm>
            <a:off x="204600" y="181750"/>
            <a:ext cx="87348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b="1" dirty="0">
                <a:latin typeface="Maven Pro"/>
                <a:ea typeface="Maven Pro"/>
                <a:cs typeface="Maven Pro"/>
                <a:sym typeface="Maven Pro"/>
              </a:rPr>
              <a:t>Cost of Crude Oil for May 2013 using the Quadratic Trend Equation</a:t>
            </a:r>
            <a:endParaRPr sz="4500" b="1" dirty="0">
              <a:latin typeface="Maven Pro"/>
              <a:ea typeface="Maven Pro"/>
              <a:cs typeface="Maven Pro"/>
              <a:sym typeface="Maven Pro"/>
            </a:endParaRPr>
          </a:p>
          <a:p>
            <a:pPr marL="0" lvl="0" indent="0" algn="ctr" rtl="0">
              <a:spcBef>
                <a:spcPts val="1200"/>
              </a:spcBef>
              <a:spcAft>
                <a:spcPts val="1200"/>
              </a:spcAft>
              <a:buNone/>
            </a:pPr>
            <a:endParaRPr sz="3600" b="1" dirty="0"/>
          </a:p>
        </p:txBody>
      </p:sp>
      <p:sp>
        <p:nvSpPr>
          <p:cNvPr id="383" name="Google Shape;383;p31"/>
          <p:cNvSpPr txBox="1">
            <a:spLocks noGrp="1"/>
          </p:cNvSpPr>
          <p:nvPr>
            <p:ph type="body" idx="1"/>
          </p:nvPr>
        </p:nvSpPr>
        <p:spPr>
          <a:xfrm>
            <a:off x="5540700" y="1451550"/>
            <a:ext cx="33987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600" b="1" dirty="0"/>
              <a:t>Cost of Crude Oil for May 2013:</a:t>
            </a:r>
            <a:endParaRPr sz="2600" b="1" dirty="0"/>
          </a:p>
          <a:p>
            <a:pPr marL="0" lvl="0" indent="0" algn="ctr" rtl="0">
              <a:spcBef>
                <a:spcPts val="1200"/>
              </a:spcBef>
              <a:spcAft>
                <a:spcPts val="1200"/>
              </a:spcAft>
              <a:buNone/>
            </a:pPr>
            <a:r>
              <a:rPr lang="en" sz="1200" dirty="0">
                <a:latin typeface="Maven Pro"/>
                <a:ea typeface="Maven Pro"/>
                <a:cs typeface="Maven Pro"/>
                <a:sym typeface="Maven Pro"/>
              </a:rPr>
              <a:t>66.54 + 2.484 (41) – 0.04204 (41)</a:t>
            </a:r>
            <a:r>
              <a:rPr lang="en" sz="1600" baseline="30000" dirty="0">
                <a:latin typeface="Maven Pro"/>
                <a:ea typeface="Maven Pro"/>
                <a:cs typeface="Maven Pro"/>
                <a:sym typeface="Maven Pro"/>
              </a:rPr>
              <a:t>2 </a:t>
            </a:r>
            <a:r>
              <a:rPr lang="en" sz="1200" dirty="0">
                <a:latin typeface="Maven Pro"/>
                <a:ea typeface="Maven Pro"/>
                <a:cs typeface="Maven Pro"/>
                <a:sym typeface="Maven Pro"/>
              </a:rPr>
              <a:t>= $97.69 </a:t>
            </a:r>
            <a:endParaRPr sz="2800" b="1" dirty="0">
              <a:latin typeface="Maven Pro"/>
              <a:ea typeface="Maven Pro"/>
              <a:cs typeface="Maven Pro"/>
              <a:sym typeface="Maven Pro"/>
            </a:endParaRPr>
          </a:p>
        </p:txBody>
      </p:sp>
      <p:pic>
        <p:nvPicPr>
          <p:cNvPr id="384" name="Google Shape;384;p31" descr="Graphical user interface, text, application, email&#10;&#10;Description automatically generated"/>
          <p:cNvPicPr preferRelativeResize="0"/>
          <p:nvPr/>
        </p:nvPicPr>
        <p:blipFill rotWithShape="1">
          <a:blip r:embed="rId5">
            <a:alphaModFix/>
          </a:blip>
          <a:srcRect r="13442"/>
          <a:stretch/>
        </p:blipFill>
        <p:spPr>
          <a:xfrm>
            <a:off x="116050" y="844025"/>
            <a:ext cx="5236650" cy="3455450"/>
          </a:xfrm>
          <a:prstGeom prst="rect">
            <a:avLst/>
          </a:prstGeom>
          <a:noFill/>
          <a:ln>
            <a:noFill/>
          </a:ln>
        </p:spPr>
      </p:pic>
      <p:pic>
        <p:nvPicPr>
          <p:cNvPr id="2" name="Cost(QTE)">
            <a:hlinkClick r:id="" action="ppaction://media"/>
            <a:extLst>
              <a:ext uri="{FF2B5EF4-FFF2-40B4-BE49-F238E27FC236}">
                <a16:creationId xmlns:a16="http://schemas.microsoft.com/office/drawing/2014/main" id="{9DABE1F9-01C0-4BFE-B1FE-9C8E99065A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33000" y="455535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332"/>
    </mc:Choice>
    <mc:Fallback xmlns="">
      <p:transition spd="slow" advTm="32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32"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82">
                                            <p:txEl>
                                              <p:pRg st="0" end="0"/>
                                            </p:txEl>
                                          </p:spTgt>
                                        </p:tgtEl>
                                        <p:attrNameLst>
                                          <p:attrName>style.visibility</p:attrName>
                                        </p:attrNameLst>
                                      </p:cBhvr>
                                      <p:to>
                                        <p:strVal val="visible"/>
                                      </p:to>
                                    </p:set>
                                    <p:anim calcmode="lin" valueType="num">
                                      <p:cBhvr>
                                        <p:cTn id="11" dur="1000" fill="hold"/>
                                        <p:tgtEl>
                                          <p:spTgt spid="382">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82">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82">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84"/>
                                        </p:tgtEl>
                                        <p:attrNameLst>
                                          <p:attrName>style.visibility</p:attrName>
                                        </p:attrNameLst>
                                      </p:cBhvr>
                                      <p:to>
                                        <p:strVal val="visible"/>
                                      </p:to>
                                    </p:set>
                                    <p:animEffect transition="in" filter="dissolve">
                                      <p:cBhvr>
                                        <p:cTn id="18" dur="500"/>
                                        <p:tgtEl>
                                          <p:spTgt spid="384"/>
                                        </p:tgtEl>
                                      </p:cBhvr>
                                    </p:animEffect>
                                  </p:childTnLst>
                                </p:cTn>
                              </p:par>
                            </p:childTnLst>
                          </p:cTn>
                        </p:par>
                      </p:childTnLst>
                    </p:cTn>
                  </p:par>
                  <p:par>
                    <p:cTn id="19" fill="hold">
                      <p:stCondLst>
                        <p:cond delay="indefinite"/>
                      </p:stCondLst>
                      <p:childTnLst>
                        <p:par>
                          <p:cTn id="20" fill="hold">
                            <p:stCondLst>
                              <p:cond delay="0"/>
                            </p:stCondLst>
                            <p:childTnLst>
                              <p:par>
                                <p:cTn id="21" presetID="55" presetClass="entr" presetSubtype="0" fill="hold" grpId="0" nodeType="clickEffect">
                                  <p:stCondLst>
                                    <p:cond delay="0"/>
                                  </p:stCondLst>
                                  <p:childTnLst>
                                    <p:set>
                                      <p:cBhvr>
                                        <p:cTn id="22" dur="1" fill="hold">
                                          <p:stCondLst>
                                            <p:cond delay="0"/>
                                          </p:stCondLst>
                                        </p:cTn>
                                        <p:tgtEl>
                                          <p:spTgt spid="383">
                                            <p:txEl>
                                              <p:pRg st="0" end="0"/>
                                            </p:txEl>
                                          </p:spTgt>
                                        </p:tgtEl>
                                        <p:attrNameLst>
                                          <p:attrName>style.visibility</p:attrName>
                                        </p:attrNameLst>
                                      </p:cBhvr>
                                      <p:to>
                                        <p:strVal val="visible"/>
                                      </p:to>
                                    </p:set>
                                    <p:anim calcmode="lin" valueType="num">
                                      <p:cBhvr>
                                        <p:cTn id="23" dur="1000" fill="hold"/>
                                        <p:tgtEl>
                                          <p:spTgt spid="383">
                                            <p:txEl>
                                              <p:pRg st="0" end="0"/>
                                            </p:txEl>
                                          </p:spTgt>
                                        </p:tgtEl>
                                        <p:attrNameLst>
                                          <p:attrName>ppt_w</p:attrName>
                                        </p:attrNameLst>
                                      </p:cBhvr>
                                      <p:tavLst>
                                        <p:tav tm="0">
                                          <p:val>
                                            <p:strVal val="#ppt_w*0.70"/>
                                          </p:val>
                                        </p:tav>
                                        <p:tav tm="100000">
                                          <p:val>
                                            <p:strVal val="#ppt_w"/>
                                          </p:val>
                                        </p:tav>
                                      </p:tavLst>
                                    </p:anim>
                                    <p:anim calcmode="lin" valueType="num">
                                      <p:cBhvr>
                                        <p:cTn id="24" dur="1000" fill="hold"/>
                                        <p:tgtEl>
                                          <p:spTgt spid="383">
                                            <p:txEl>
                                              <p:pRg st="0" end="0"/>
                                            </p:txEl>
                                          </p:spTgt>
                                        </p:tgtEl>
                                        <p:attrNameLst>
                                          <p:attrName>ppt_h</p:attrName>
                                        </p:attrNameLst>
                                      </p:cBhvr>
                                      <p:tavLst>
                                        <p:tav tm="0">
                                          <p:val>
                                            <p:strVal val="#ppt_h"/>
                                          </p:val>
                                        </p:tav>
                                        <p:tav tm="100000">
                                          <p:val>
                                            <p:strVal val="#ppt_h"/>
                                          </p:val>
                                        </p:tav>
                                      </p:tavLst>
                                    </p:anim>
                                    <p:animEffect transition="in" filter="fade">
                                      <p:cBhvr>
                                        <p:cTn id="25" dur="1000"/>
                                        <p:tgtEl>
                                          <p:spTgt spid="38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55" presetClass="entr" presetSubtype="0" fill="hold" grpId="0" nodeType="clickEffect">
                                  <p:stCondLst>
                                    <p:cond delay="0"/>
                                  </p:stCondLst>
                                  <p:childTnLst>
                                    <p:set>
                                      <p:cBhvr>
                                        <p:cTn id="29" dur="1" fill="hold">
                                          <p:stCondLst>
                                            <p:cond delay="0"/>
                                          </p:stCondLst>
                                        </p:cTn>
                                        <p:tgtEl>
                                          <p:spTgt spid="383">
                                            <p:txEl>
                                              <p:pRg st="1" end="1"/>
                                            </p:txEl>
                                          </p:spTgt>
                                        </p:tgtEl>
                                        <p:attrNameLst>
                                          <p:attrName>style.visibility</p:attrName>
                                        </p:attrNameLst>
                                      </p:cBhvr>
                                      <p:to>
                                        <p:strVal val="visible"/>
                                      </p:to>
                                    </p:set>
                                    <p:anim calcmode="lin" valueType="num">
                                      <p:cBhvr>
                                        <p:cTn id="30" dur="1000" fill="hold"/>
                                        <p:tgtEl>
                                          <p:spTgt spid="383">
                                            <p:txEl>
                                              <p:pRg st="1" end="1"/>
                                            </p:txEl>
                                          </p:spTgt>
                                        </p:tgtEl>
                                        <p:attrNameLst>
                                          <p:attrName>ppt_w</p:attrName>
                                        </p:attrNameLst>
                                      </p:cBhvr>
                                      <p:tavLst>
                                        <p:tav tm="0">
                                          <p:val>
                                            <p:strVal val="#ppt_w*0.70"/>
                                          </p:val>
                                        </p:tav>
                                        <p:tav tm="100000">
                                          <p:val>
                                            <p:strVal val="#ppt_w"/>
                                          </p:val>
                                        </p:tav>
                                      </p:tavLst>
                                    </p:anim>
                                    <p:anim calcmode="lin" valueType="num">
                                      <p:cBhvr>
                                        <p:cTn id="31" dur="1000" fill="hold"/>
                                        <p:tgtEl>
                                          <p:spTgt spid="383">
                                            <p:txEl>
                                              <p:pRg st="1" end="1"/>
                                            </p:txEl>
                                          </p:spTgt>
                                        </p:tgtEl>
                                        <p:attrNameLst>
                                          <p:attrName>ppt_h</p:attrName>
                                        </p:attrNameLst>
                                      </p:cBhvr>
                                      <p:tavLst>
                                        <p:tav tm="0">
                                          <p:val>
                                            <p:strVal val="#ppt_h"/>
                                          </p:val>
                                        </p:tav>
                                        <p:tav tm="100000">
                                          <p:val>
                                            <p:strVal val="#ppt_h"/>
                                          </p:val>
                                        </p:tav>
                                      </p:tavLst>
                                    </p:anim>
                                    <p:animEffect transition="in" filter="fade">
                                      <p:cBhvr>
                                        <p:cTn id="32" dur="1000"/>
                                        <p:tgtEl>
                                          <p:spTgt spid="38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3" fill="hold" display="0">
                  <p:stCondLst>
                    <p:cond delay="indefinite"/>
                  </p:stCondLst>
                  <p:endCondLst>
                    <p:cond evt="onStopAudio" delay="0">
                      <p:tgtEl>
                        <p:sldTgt/>
                      </p:tgtEl>
                    </p:cond>
                  </p:endCondLst>
                </p:cTn>
                <p:tgtEl>
                  <p:spTgt spid="2"/>
                </p:tgtEl>
              </p:cMediaNode>
            </p:audio>
          </p:childTnLst>
        </p:cTn>
      </p:par>
    </p:tnLst>
    <p:bldLst>
      <p:bldP spid="382" grpId="0" build="p"/>
      <p:bldP spid="38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503425" y="1165675"/>
            <a:ext cx="8260500" cy="3540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600" b="0" dirty="0">
                <a:latin typeface="Nunito" pitchFamily="2" charset="77"/>
              </a:rPr>
              <a:t>The goal of our project is to examine and understand the price of crude oil over time. Identify any patterns that exist, see if there is a relationship between future and past crude oil prices, and predict with a level of confidence what the price of crude oil will be for January 2014 using different statistical methods to see which method provides us with the most accurate prediction.</a:t>
            </a:r>
            <a:endParaRPr sz="2800" b="0" dirty="0">
              <a:latin typeface="Nunito" pitchFamily="2" charset="77"/>
            </a:endParaRPr>
          </a:p>
        </p:txBody>
      </p:sp>
      <p:sp>
        <p:nvSpPr>
          <p:cNvPr id="284" name="Google Shape;284;p14"/>
          <p:cNvSpPr txBox="1"/>
          <p:nvPr/>
        </p:nvSpPr>
        <p:spPr>
          <a:xfrm>
            <a:off x="3431560" y="254441"/>
            <a:ext cx="28413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0" b="1" dirty="0">
                <a:solidFill>
                  <a:schemeClr val="lt1"/>
                </a:solidFill>
                <a:latin typeface="Nunito" pitchFamily="2" charset="77"/>
                <a:ea typeface="Maven Pro"/>
                <a:cs typeface="Maven Pro"/>
                <a:sym typeface="Maven Pro"/>
              </a:rPr>
              <a:t>Goal</a:t>
            </a:r>
            <a:endParaRPr sz="3200" dirty="0">
              <a:latin typeface="Nunito" pitchFamily="2" charset="77"/>
              <a:ea typeface="Nunito"/>
              <a:cs typeface="Nunito"/>
              <a:sym typeface="Nunito"/>
            </a:endParaRPr>
          </a:p>
        </p:txBody>
      </p:sp>
      <p:pic>
        <p:nvPicPr>
          <p:cNvPr id="2" name="Recorded Sound">
            <a:hlinkClick r:id="" action="ppaction://media"/>
            <a:extLst>
              <a:ext uri="{FF2B5EF4-FFF2-40B4-BE49-F238E27FC236}">
                <a16:creationId xmlns:a16="http://schemas.microsoft.com/office/drawing/2014/main" id="{4B5657AB-54A4-45D7-9ADD-6C2514F826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246"/>
    </mc:Choice>
    <mc:Fallback xmlns="">
      <p:transition spd="slow" advTm="27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24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84"/>
                                        </p:tgtEl>
                                        <p:attrNameLst>
                                          <p:attrName>style.visibility</p:attrName>
                                        </p:attrNameLst>
                                      </p:cBhvr>
                                      <p:to>
                                        <p:strVal val="visible"/>
                                      </p:to>
                                    </p:set>
                                    <p:anim calcmode="lin" valueType="num">
                                      <p:cBhvr>
                                        <p:cTn id="11" dur="1000" fill="hold"/>
                                        <p:tgtEl>
                                          <p:spTgt spid="284"/>
                                        </p:tgtEl>
                                        <p:attrNameLst>
                                          <p:attrName>ppt_w</p:attrName>
                                        </p:attrNameLst>
                                      </p:cBhvr>
                                      <p:tavLst>
                                        <p:tav tm="0">
                                          <p:val>
                                            <p:strVal val="#ppt_w*0.70"/>
                                          </p:val>
                                        </p:tav>
                                        <p:tav tm="100000">
                                          <p:val>
                                            <p:strVal val="#ppt_w"/>
                                          </p:val>
                                        </p:tav>
                                      </p:tavLst>
                                    </p:anim>
                                    <p:anim calcmode="lin" valueType="num">
                                      <p:cBhvr>
                                        <p:cTn id="12" dur="1000" fill="hold"/>
                                        <p:tgtEl>
                                          <p:spTgt spid="284"/>
                                        </p:tgtEl>
                                        <p:attrNameLst>
                                          <p:attrName>ppt_h</p:attrName>
                                        </p:attrNameLst>
                                      </p:cBhvr>
                                      <p:tavLst>
                                        <p:tav tm="0">
                                          <p:val>
                                            <p:strVal val="#ppt_h"/>
                                          </p:val>
                                        </p:tav>
                                        <p:tav tm="100000">
                                          <p:val>
                                            <p:strVal val="#ppt_h"/>
                                          </p:val>
                                        </p:tav>
                                      </p:tavLst>
                                    </p:anim>
                                    <p:animEffect transition="in" filter="fade">
                                      <p:cBhvr>
                                        <p:cTn id="13" dur="1000"/>
                                        <p:tgtEl>
                                          <p:spTgt spid="284"/>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283"/>
                                        </p:tgtEl>
                                        <p:attrNameLst>
                                          <p:attrName>style.visibility</p:attrName>
                                        </p:attrNameLst>
                                      </p:cBhvr>
                                      <p:to>
                                        <p:strVal val="visible"/>
                                      </p:to>
                                    </p:set>
                                    <p:anim calcmode="lin" valueType="num">
                                      <p:cBhvr>
                                        <p:cTn id="18" dur="1000" fill="hold"/>
                                        <p:tgtEl>
                                          <p:spTgt spid="283"/>
                                        </p:tgtEl>
                                        <p:attrNameLst>
                                          <p:attrName>ppt_w</p:attrName>
                                        </p:attrNameLst>
                                      </p:cBhvr>
                                      <p:tavLst>
                                        <p:tav tm="0">
                                          <p:val>
                                            <p:strVal val="#ppt_w*0.70"/>
                                          </p:val>
                                        </p:tav>
                                        <p:tav tm="100000">
                                          <p:val>
                                            <p:strVal val="#ppt_w"/>
                                          </p:val>
                                        </p:tav>
                                      </p:tavLst>
                                    </p:anim>
                                    <p:anim calcmode="lin" valueType="num">
                                      <p:cBhvr>
                                        <p:cTn id="19" dur="1000" fill="hold"/>
                                        <p:tgtEl>
                                          <p:spTgt spid="283"/>
                                        </p:tgtEl>
                                        <p:attrNameLst>
                                          <p:attrName>ppt_h</p:attrName>
                                        </p:attrNameLst>
                                      </p:cBhvr>
                                      <p:tavLst>
                                        <p:tav tm="0">
                                          <p:val>
                                            <p:strVal val="#ppt_h"/>
                                          </p:val>
                                        </p:tav>
                                        <p:tav tm="100000">
                                          <p:val>
                                            <p:strVal val="#ppt_h"/>
                                          </p:val>
                                        </p:tav>
                                      </p:tavLst>
                                    </p:anim>
                                    <p:animEffect transition="in" filter="fade">
                                      <p:cBhvr>
                                        <p:cTn id="20" dur="1000"/>
                                        <p:tgtEl>
                                          <p:spTgt spid="28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1" fill="hold" display="0">
                  <p:stCondLst>
                    <p:cond delay="indefinite"/>
                  </p:stCondLst>
                  <p:endCondLst>
                    <p:cond evt="onStopAudio" delay="0">
                      <p:tgtEl>
                        <p:sldTgt/>
                      </p:tgtEl>
                    </p:cond>
                  </p:endCondLst>
                </p:cTn>
                <p:tgtEl>
                  <p:spTgt spid="2"/>
                </p:tgtEl>
              </p:cMediaNode>
            </p:audio>
          </p:childTnLst>
        </p:cTn>
      </p:par>
    </p:tnLst>
    <p:bldLst>
      <p:bldP spid="283" grpId="0"/>
      <p:bldP spid="28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849394D9-CEFF-2643-B3D4-13ECD536C539}"/>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89" name="Google Shape;389;p32"/>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500" b="1" dirty="0"/>
              <a:t>Mean-Squared Error</a:t>
            </a:r>
            <a:endParaRPr sz="6500" b="1" dirty="0"/>
          </a:p>
        </p:txBody>
      </p:sp>
      <p:pic>
        <p:nvPicPr>
          <p:cNvPr id="2" name="MSE">
            <a:hlinkClick r:id="" action="ppaction://media"/>
            <a:extLst>
              <a:ext uri="{FF2B5EF4-FFF2-40B4-BE49-F238E27FC236}">
                <a16:creationId xmlns:a16="http://schemas.microsoft.com/office/drawing/2014/main" id="{47ECF1DA-0868-449F-9D1E-6550A026382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38128" y="453291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43"/>
    </mc:Choice>
    <mc:Fallback xmlns="">
      <p:transition spd="slow" advTm="5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43"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89">
                                            <p:txEl>
                                              <p:pRg st="0" end="0"/>
                                            </p:txEl>
                                          </p:spTgt>
                                        </p:tgtEl>
                                        <p:attrNameLst>
                                          <p:attrName>style.visibility</p:attrName>
                                        </p:attrNameLst>
                                      </p:cBhvr>
                                      <p:to>
                                        <p:strVal val="visible"/>
                                      </p:to>
                                    </p:set>
                                    <p:anim calcmode="lin" valueType="num">
                                      <p:cBhvr>
                                        <p:cTn id="11" dur="1000" fill="hold"/>
                                        <p:tgtEl>
                                          <p:spTgt spid="389">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89">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8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389"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3"/>
          <p:cNvSpPr txBox="1">
            <a:spLocks noGrp="1"/>
          </p:cNvSpPr>
          <p:nvPr>
            <p:ph type="body" idx="1"/>
          </p:nvPr>
        </p:nvSpPr>
        <p:spPr>
          <a:xfrm>
            <a:off x="204600" y="181750"/>
            <a:ext cx="87348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100" b="1" dirty="0">
                <a:latin typeface="Maven Pro"/>
                <a:ea typeface="Maven Pro"/>
                <a:cs typeface="Maven Pro"/>
                <a:sym typeface="Maven Pro"/>
              </a:rPr>
              <a:t>Which approach provides the most accurate forecast?</a:t>
            </a:r>
            <a:endParaRPr sz="4500" b="1" dirty="0">
              <a:latin typeface="Maven Pro"/>
              <a:ea typeface="Maven Pro"/>
              <a:cs typeface="Maven Pro"/>
              <a:sym typeface="Maven Pro"/>
            </a:endParaRPr>
          </a:p>
          <a:p>
            <a:pPr marL="0" lvl="0" indent="0" algn="ctr" rtl="0">
              <a:spcBef>
                <a:spcPts val="1200"/>
              </a:spcBef>
              <a:spcAft>
                <a:spcPts val="1200"/>
              </a:spcAft>
              <a:buNone/>
            </a:pPr>
            <a:endParaRPr sz="3600" b="1" dirty="0"/>
          </a:p>
        </p:txBody>
      </p:sp>
      <p:pic>
        <p:nvPicPr>
          <p:cNvPr id="395" name="Google Shape;395;p33" descr="Graphical user interface, text, application&#10;&#10;Description automatically generated"/>
          <p:cNvPicPr preferRelativeResize="0"/>
          <p:nvPr/>
        </p:nvPicPr>
        <p:blipFill rotWithShape="1">
          <a:blip r:embed="rId5">
            <a:alphaModFix/>
          </a:blip>
          <a:srcRect r="21685"/>
          <a:stretch/>
        </p:blipFill>
        <p:spPr>
          <a:xfrm>
            <a:off x="125125" y="1860350"/>
            <a:ext cx="4100525" cy="1422800"/>
          </a:xfrm>
          <a:prstGeom prst="rect">
            <a:avLst/>
          </a:prstGeom>
          <a:noFill/>
          <a:ln>
            <a:noFill/>
          </a:ln>
        </p:spPr>
      </p:pic>
      <p:pic>
        <p:nvPicPr>
          <p:cNvPr id="396" name="Google Shape;396;p33" descr="Text&#10;&#10;Description automatically generated"/>
          <p:cNvPicPr preferRelativeResize="0"/>
          <p:nvPr/>
        </p:nvPicPr>
        <p:blipFill>
          <a:blip r:embed="rId6">
            <a:alphaModFix/>
          </a:blip>
          <a:stretch>
            <a:fillRect/>
          </a:stretch>
        </p:blipFill>
        <p:spPr>
          <a:xfrm>
            <a:off x="4522900" y="763350"/>
            <a:ext cx="4309376" cy="4208050"/>
          </a:xfrm>
          <a:prstGeom prst="rect">
            <a:avLst/>
          </a:prstGeom>
          <a:noFill/>
          <a:ln>
            <a:noFill/>
          </a:ln>
        </p:spPr>
      </p:pic>
      <p:pic>
        <p:nvPicPr>
          <p:cNvPr id="6" name="approach 3">
            <a:hlinkClick r:id="" action="ppaction://media"/>
            <a:extLst>
              <a:ext uri="{FF2B5EF4-FFF2-40B4-BE49-F238E27FC236}">
                <a16:creationId xmlns:a16="http://schemas.microsoft.com/office/drawing/2014/main" id="{1D8F6F1B-4884-4100-A9A5-315E76567FE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29076" y="45650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793"/>
    </mc:Choice>
    <mc:Fallback xmlns="">
      <p:transition spd="slow" advTm="34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889"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94">
                                            <p:txEl>
                                              <p:pRg st="0" end="0"/>
                                            </p:txEl>
                                          </p:spTgt>
                                        </p:tgtEl>
                                        <p:attrNameLst>
                                          <p:attrName>style.visibility</p:attrName>
                                        </p:attrNameLst>
                                      </p:cBhvr>
                                      <p:to>
                                        <p:strVal val="visible"/>
                                      </p:to>
                                    </p:set>
                                    <p:anim calcmode="lin" valueType="num">
                                      <p:cBhvr>
                                        <p:cTn id="11" dur="1000" fill="hold"/>
                                        <p:tgtEl>
                                          <p:spTgt spid="394">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94">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9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95"/>
                                        </p:tgtEl>
                                        <p:attrNameLst>
                                          <p:attrName>style.visibility</p:attrName>
                                        </p:attrNameLst>
                                      </p:cBhvr>
                                      <p:to>
                                        <p:strVal val="visible"/>
                                      </p:to>
                                    </p:set>
                                    <p:animEffect transition="in" filter="dissolve">
                                      <p:cBhvr>
                                        <p:cTn id="18" dur="500"/>
                                        <p:tgtEl>
                                          <p:spTgt spid="395"/>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396"/>
                                        </p:tgtEl>
                                        <p:attrNameLst>
                                          <p:attrName>style.visibility</p:attrName>
                                        </p:attrNameLst>
                                      </p:cBhvr>
                                      <p:to>
                                        <p:strVal val="visible"/>
                                      </p:to>
                                    </p:set>
                                    <p:animEffect transition="in" filter="dissolve">
                                      <p:cBhvr>
                                        <p:cTn id="23" dur="1000"/>
                                        <p:tgtEl>
                                          <p:spTgt spid="39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4" fill="hold" display="0">
                  <p:stCondLst>
                    <p:cond delay="indefinite"/>
                  </p:stCondLst>
                  <p:endCondLst>
                    <p:cond evt="onStopAudio" delay="0">
                      <p:tgtEl>
                        <p:sldTgt/>
                      </p:tgtEl>
                    </p:cond>
                  </p:endCondLst>
                </p:cTn>
                <p:tgtEl>
                  <p:spTgt spid="6"/>
                </p:tgtEl>
              </p:cMediaNode>
            </p:audio>
          </p:childTnLst>
        </p:cTn>
      </p:par>
    </p:tnLst>
    <p:bldLst>
      <p:bldP spid="39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4"/>
          <p:cNvSpPr txBox="1">
            <a:spLocks noGrp="1"/>
          </p:cNvSpPr>
          <p:nvPr>
            <p:ph type="title"/>
          </p:nvPr>
        </p:nvSpPr>
        <p:spPr>
          <a:xfrm>
            <a:off x="503425" y="1165675"/>
            <a:ext cx="8260500" cy="3630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0" dirty="0">
                <a:latin typeface="Nunito" pitchFamily="2" charset="77"/>
              </a:rPr>
              <a:t>In conclusion, we can determine that the quadratic trend equation is the best model for this crude oil data set, with the following reasons.</a:t>
            </a:r>
            <a:endParaRPr sz="2000" b="0" dirty="0">
              <a:latin typeface="Nunito" pitchFamily="2" charset="77"/>
            </a:endParaRPr>
          </a:p>
          <a:p>
            <a:pPr marL="457200" lvl="0" indent="-355600" algn="l" rtl="0">
              <a:spcBef>
                <a:spcPts val="0"/>
              </a:spcBef>
              <a:spcAft>
                <a:spcPts val="0"/>
              </a:spcAft>
              <a:buSzPts val="2000"/>
              <a:buChar char="●"/>
            </a:pPr>
            <a:r>
              <a:rPr lang="en" sz="2000" b="0" dirty="0">
                <a:latin typeface="Nunito" pitchFamily="2" charset="77"/>
              </a:rPr>
              <a:t>Based on descriptive statistics, the scatter plot does not represent a linear relationship</a:t>
            </a:r>
            <a:endParaRPr sz="2000" b="0" dirty="0">
              <a:latin typeface="Nunito" pitchFamily="2" charset="77"/>
            </a:endParaRPr>
          </a:p>
          <a:p>
            <a:pPr marL="444500" lvl="0" indent="-342900" algn="l" rtl="0">
              <a:spcBef>
                <a:spcPts val="0"/>
              </a:spcBef>
              <a:spcAft>
                <a:spcPts val="0"/>
              </a:spcAft>
              <a:buSzPts val="2000"/>
              <a:buFont typeface="Arial" panose="020B0604020202020204" pitchFamily="34" charset="0"/>
              <a:buChar char="•"/>
            </a:pPr>
            <a:r>
              <a:rPr lang="en" sz="2000" b="0" dirty="0">
                <a:latin typeface="Nunito" pitchFamily="2" charset="77"/>
              </a:rPr>
              <a:t>There is an increasing trend until the 16th month, where the trend starts to fluctuate</a:t>
            </a:r>
            <a:br>
              <a:rPr lang="en" sz="2000" b="0" dirty="0">
                <a:latin typeface="Nunito" pitchFamily="2" charset="77"/>
              </a:rPr>
            </a:br>
            <a:r>
              <a:rPr lang="en-US" sz="2000" b="0" dirty="0">
                <a:latin typeface="Nunito" pitchFamily="2" charset="77"/>
              </a:rPr>
              <a:t>Quadratic model is more reliable, as the results of using the model lies within the 95% and 99% confidence interval</a:t>
            </a:r>
          </a:p>
          <a:p>
            <a:pPr marL="457200" lvl="0" indent="-355600" algn="l" rtl="0">
              <a:spcBef>
                <a:spcPts val="0"/>
              </a:spcBef>
              <a:spcAft>
                <a:spcPts val="0"/>
              </a:spcAft>
              <a:buSzPts val="2000"/>
              <a:buChar char="●"/>
            </a:pPr>
            <a:r>
              <a:rPr lang="en-US" sz="2000" b="0" dirty="0">
                <a:latin typeface="Nunito" pitchFamily="2" charset="77"/>
              </a:rPr>
              <a:t>Quadratic trend equation has a smaller MSE compared to linear trend equation</a:t>
            </a:r>
          </a:p>
        </p:txBody>
      </p:sp>
      <p:sp>
        <p:nvSpPr>
          <p:cNvPr id="402" name="Google Shape;402;p34"/>
          <p:cNvSpPr txBox="1"/>
          <p:nvPr/>
        </p:nvSpPr>
        <p:spPr>
          <a:xfrm>
            <a:off x="503424" y="449650"/>
            <a:ext cx="7623433" cy="815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100" b="1" dirty="0">
                <a:solidFill>
                  <a:schemeClr val="lt1"/>
                </a:solidFill>
                <a:latin typeface="Nunito" pitchFamily="2" charset="77"/>
                <a:ea typeface="Maven Pro"/>
                <a:cs typeface="Maven Pro"/>
                <a:sym typeface="Maven Pro"/>
              </a:rPr>
              <a:t>Conclusion</a:t>
            </a:r>
            <a:endParaRPr sz="1900" dirty="0">
              <a:latin typeface="Nunito" pitchFamily="2" charset="77"/>
              <a:ea typeface="Nunito"/>
              <a:cs typeface="Nunito"/>
              <a:sym typeface="Nunito"/>
            </a:endParaRPr>
          </a:p>
        </p:txBody>
      </p:sp>
      <p:pic>
        <p:nvPicPr>
          <p:cNvPr id="4" name="conclusion 3">
            <a:hlinkClick r:id="" action="ppaction://media"/>
            <a:extLst>
              <a:ext uri="{FF2B5EF4-FFF2-40B4-BE49-F238E27FC236}">
                <a16:creationId xmlns:a16="http://schemas.microsoft.com/office/drawing/2014/main" id="{72AA5C92-1142-4307-B9FC-E07E8BCB49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37375" y="4592975"/>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344"/>
    </mc:Choice>
    <mc:Fallback xmlns="">
      <p:transition spd="slow" advTm="54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52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402"/>
                                        </p:tgtEl>
                                        <p:attrNameLst>
                                          <p:attrName>style.visibility</p:attrName>
                                        </p:attrNameLst>
                                      </p:cBhvr>
                                      <p:to>
                                        <p:strVal val="visible"/>
                                      </p:to>
                                    </p:set>
                                    <p:anim calcmode="lin" valueType="num">
                                      <p:cBhvr>
                                        <p:cTn id="11" dur="1000" fill="hold"/>
                                        <p:tgtEl>
                                          <p:spTgt spid="402"/>
                                        </p:tgtEl>
                                        <p:attrNameLst>
                                          <p:attrName>ppt_w</p:attrName>
                                        </p:attrNameLst>
                                      </p:cBhvr>
                                      <p:tavLst>
                                        <p:tav tm="0">
                                          <p:val>
                                            <p:strVal val="#ppt_w*0.70"/>
                                          </p:val>
                                        </p:tav>
                                        <p:tav tm="100000">
                                          <p:val>
                                            <p:strVal val="#ppt_w"/>
                                          </p:val>
                                        </p:tav>
                                      </p:tavLst>
                                    </p:anim>
                                    <p:anim calcmode="lin" valueType="num">
                                      <p:cBhvr>
                                        <p:cTn id="12" dur="1000" fill="hold"/>
                                        <p:tgtEl>
                                          <p:spTgt spid="402"/>
                                        </p:tgtEl>
                                        <p:attrNameLst>
                                          <p:attrName>ppt_h</p:attrName>
                                        </p:attrNameLst>
                                      </p:cBhvr>
                                      <p:tavLst>
                                        <p:tav tm="0">
                                          <p:val>
                                            <p:strVal val="#ppt_h"/>
                                          </p:val>
                                        </p:tav>
                                        <p:tav tm="100000">
                                          <p:val>
                                            <p:strVal val="#ppt_h"/>
                                          </p:val>
                                        </p:tav>
                                      </p:tavLst>
                                    </p:anim>
                                    <p:animEffect transition="in" filter="fade">
                                      <p:cBhvr>
                                        <p:cTn id="13" dur="1000"/>
                                        <p:tgtEl>
                                          <p:spTgt spid="402"/>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401"/>
                                        </p:tgtEl>
                                        <p:attrNameLst>
                                          <p:attrName>style.visibility</p:attrName>
                                        </p:attrNameLst>
                                      </p:cBhvr>
                                      <p:to>
                                        <p:strVal val="visible"/>
                                      </p:to>
                                    </p:set>
                                    <p:anim calcmode="lin" valueType="num">
                                      <p:cBhvr>
                                        <p:cTn id="18" dur="1000" fill="hold"/>
                                        <p:tgtEl>
                                          <p:spTgt spid="401"/>
                                        </p:tgtEl>
                                        <p:attrNameLst>
                                          <p:attrName>ppt_w</p:attrName>
                                        </p:attrNameLst>
                                      </p:cBhvr>
                                      <p:tavLst>
                                        <p:tav tm="0">
                                          <p:val>
                                            <p:strVal val="#ppt_w*0.70"/>
                                          </p:val>
                                        </p:tav>
                                        <p:tav tm="100000">
                                          <p:val>
                                            <p:strVal val="#ppt_w"/>
                                          </p:val>
                                        </p:tav>
                                      </p:tavLst>
                                    </p:anim>
                                    <p:anim calcmode="lin" valueType="num">
                                      <p:cBhvr>
                                        <p:cTn id="19" dur="1000" fill="hold"/>
                                        <p:tgtEl>
                                          <p:spTgt spid="401"/>
                                        </p:tgtEl>
                                        <p:attrNameLst>
                                          <p:attrName>ppt_h</p:attrName>
                                        </p:attrNameLst>
                                      </p:cBhvr>
                                      <p:tavLst>
                                        <p:tav tm="0">
                                          <p:val>
                                            <p:strVal val="#ppt_h"/>
                                          </p:val>
                                        </p:tav>
                                        <p:tav tm="100000">
                                          <p:val>
                                            <p:strVal val="#ppt_h"/>
                                          </p:val>
                                        </p:tav>
                                      </p:tavLst>
                                    </p:anim>
                                    <p:animEffect transition="in" filter="fade">
                                      <p:cBhvr>
                                        <p:cTn id="20" dur="1000"/>
                                        <p:tgtEl>
                                          <p:spTgt spid="40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1" fill="hold" display="0">
                  <p:stCondLst>
                    <p:cond delay="indefinite"/>
                  </p:stCondLst>
                  <p:endCondLst>
                    <p:cond evt="onStopAudio" delay="0">
                      <p:tgtEl>
                        <p:sldTgt/>
                      </p:tgtEl>
                    </p:cond>
                  </p:endCondLst>
                </p:cTn>
                <p:tgtEl>
                  <p:spTgt spid="4"/>
                </p:tgtEl>
              </p:cMediaNode>
            </p:audio>
          </p:childTnLst>
        </p:cTn>
      </p:par>
    </p:tnLst>
    <p:bldLst>
      <p:bldP spid="401" grpId="0"/>
      <p:bldP spid="40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288"/>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18B2D795-7E1D-B145-918A-3BC97CD86481}"/>
              </a:ext>
            </a:extLst>
          </p:cNvPr>
          <p:cNvPicPr>
            <a:picLocks noChangeAspect="1"/>
          </p:cNvPicPr>
          <p:nvPr/>
        </p:nvPicPr>
        <p:blipFill>
          <a:blip r:embed="rId5">
            <a:alphaModFix amt="20000"/>
          </a:blip>
          <a:stretch>
            <a:fillRect/>
          </a:stretch>
        </p:blipFill>
        <p:spPr>
          <a:xfrm>
            <a:off x="1" y="-2643"/>
            <a:ext cx="9144000" cy="5146143"/>
          </a:xfrm>
          <a:prstGeom prst="rect">
            <a:avLst/>
          </a:prstGeom>
        </p:spPr>
      </p:pic>
      <p:sp>
        <p:nvSpPr>
          <p:cNvPr id="289" name="Google Shape;289;p15"/>
          <p:cNvSpPr txBox="1">
            <a:spLocks noGrp="1"/>
          </p:cNvSpPr>
          <p:nvPr>
            <p:ph type="title"/>
          </p:nvPr>
        </p:nvSpPr>
        <p:spPr>
          <a:xfrm>
            <a:off x="1129139" y="526783"/>
            <a:ext cx="7030500" cy="7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latin typeface="Nunito" pitchFamily="2" charset="77"/>
              </a:rPr>
              <a:t>Crude Oil Data Set</a:t>
            </a:r>
            <a:endParaRPr sz="4000" dirty="0">
              <a:latin typeface="Nunito" pitchFamily="2" charset="77"/>
            </a:endParaRPr>
          </a:p>
        </p:txBody>
      </p:sp>
      <p:pic>
        <p:nvPicPr>
          <p:cNvPr id="290" name="Google Shape;290;p15"/>
          <p:cNvPicPr preferRelativeResize="0"/>
          <p:nvPr/>
        </p:nvPicPr>
        <p:blipFill>
          <a:blip r:embed="rId6">
            <a:alphaModFix/>
          </a:blip>
          <a:stretch>
            <a:fillRect/>
          </a:stretch>
        </p:blipFill>
        <p:spPr>
          <a:xfrm>
            <a:off x="3096709" y="1296126"/>
            <a:ext cx="3095359" cy="3702650"/>
          </a:xfrm>
          <a:prstGeom prst="rect">
            <a:avLst/>
          </a:prstGeom>
          <a:noFill/>
          <a:ln>
            <a:solidFill>
              <a:schemeClr val="accent1"/>
            </a:solidFill>
          </a:ln>
        </p:spPr>
      </p:pic>
      <p:pic>
        <p:nvPicPr>
          <p:cNvPr id="2" name="Recorded Sound">
            <a:hlinkClick r:id="" action="ppaction://media"/>
            <a:extLst>
              <a:ext uri="{FF2B5EF4-FFF2-40B4-BE49-F238E27FC236}">
                <a16:creationId xmlns:a16="http://schemas.microsoft.com/office/drawing/2014/main" id="{7C48438E-3A17-4B63-9D62-CFBA8AC6CF2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09296" y="4389176"/>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149"/>
    </mc:Choice>
    <mc:Fallback xmlns="">
      <p:transition spd="slow" advTm="30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14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89"/>
                                        </p:tgtEl>
                                        <p:attrNameLst>
                                          <p:attrName>style.visibility</p:attrName>
                                        </p:attrNameLst>
                                      </p:cBhvr>
                                      <p:to>
                                        <p:strVal val="visible"/>
                                      </p:to>
                                    </p:set>
                                    <p:anim calcmode="lin" valueType="num">
                                      <p:cBhvr>
                                        <p:cTn id="11" dur="1000" fill="hold"/>
                                        <p:tgtEl>
                                          <p:spTgt spid="289"/>
                                        </p:tgtEl>
                                        <p:attrNameLst>
                                          <p:attrName>ppt_w</p:attrName>
                                        </p:attrNameLst>
                                      </p:cBhvr>
                                      <p:tavLst>
                                        <p:tav tm="0">
                                          <p:val>
                                            <p:strVal val="#ppt_w*0.70"/>
                                          </p:val>
                                        </p:tav>
                                        <p:tav tm="100000">
                                          <p:val>
                                            <p:strVal val="#ppt_w"/>
                                          </p:val>
                                        </p:tav>
                                      </p:tavLst>
                                    </p:anim>
                                    <p:anim calcmode="lin" valueType="num">
                                      <p:cBhvr>
                                        <p:cTn id="12" dur="1000" fill="hold"/>
                                        <p:tgtEl>
                                          <p:spTgt spid="289"/>
                                        </p:tgtEl>
                                        <p:attrNameLst>
                                          <p:attrName>ppt_h</p:attrName>
                                        </p:attrNameLst>
                                      </p:cBhvr>
                                      <p:tavLst>
                                        <p:tav tm="0">
                                          <p:val>
                                            <p:strVal val="#ppt_h"/>
                                          </p:val>
                                        </p:tav>
                                        <p:tav tm="100000">
                                          <p:val>
                                            <p:strVal val="#ppt_h"/>
                                          </p:val>
                                        </p:tav>
                                      </p:tavLst>
                                    </p:anim>
                                    <p:animEffect transition="in" filter="fade">
                                      <p:cBhvr>
                                        <p:cTn id="13" dur="1000"/>
                                        <p:tgtEl>
                                          <p:spTgt spid="289"/>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290"/>
                                        </p:tgtEl>
                                        <p:attrNameLst>
                                          <p:attrName>style.visibility</p:attrName>
                                        </p:attrNameLst>
                                      </p:cBhvr>
                                      <p:to>
                                        <p:strVal val="visible"/>
                                      </p:to>
                                    </p:set>
                                    <p:animEffect transition="in" filter="dissolve">
                                      <p:cBhvr>
                                        <p:cTn id="18" dur="1000"/>
                                        <p:tgtEl>
                                          <p:spTgt spid="29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28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294"/>
        <p:cNvGrpSpPr/>
        <p:nvPr/>
      </p:nvGrpSpPr>
      <p:grpSpPr>
        <a:xfrm>
          <a:off x="0" y="0"/>
          <a:ext cx="0" cy="0"/>
          <a:chOff x="0" y="0"/>
          <a:chExt cx="0" cy="0"/>
        </a:xfrm>
      </p:grpSpPr>
      <p:sp>
        <p:nvSpPr>
          <p:cNvPr id="295" name="Google Shape;295;p16"/>
          <p:cNvSpPr txBox="1">
            <a:spLocks noGrp="1"/>
          </p:cNvSpPr>
          <p:nvPr>
            <p:ph type="title"/>
          </p:nvPr>
        </p:nvSpPr>
        <p:spPr>
          <a:xfrm>
            <a:off x="1088042" y="598575"/>
            <a:ext cx="7793476" cy="79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latin typeface="Nunito" pitchFamily="2" charset="77"/>
              </a:rPr>
              <a:t>Response Variables and Predictors</a:t>
            </a:r>
            <a:endParaRPr sz="3600" dirty="0">
              <a:latin typeface="Nunito" pitchFamily="2" charset="77"/>
            </a:endParaRPr>
          </a:p>
        </p:txBody>
      </p:sp>
      <p:sp>
        <p:nvSpPr>
          <p:cNvPr id="296" name="Google Shape;296;p16"/>
          <p:cNvSpPr txBox="1">
            <a:spLocks noGrp="1"/>
          </p:cNvSpPr>
          <p:nvPr>
            <p:ph type="body" idx="1"/>
          </p:nvPr>
        </p:nvSpPr>
        <p:spPr>
          <a:xfrm>
            <a:off x="594975" y="1390275"/>
            <a:ext cx="7892700" cy="3498900"/>
          </a:xfrm>
          <a:prstGeom prst="rect">
            <a:avLst/>
          </a:prstGeom>
        </p:spPr>
        <p:txBody>
          <a:bodyPr spcFirstLastPara="1" wrap="square" lIns="91425" tIns="91425" rIns="91425" bIns="91425" anchor="t" anchorCtr="0">
            <a:normAutofit/>
          </a:bodyPr>
          <a:lstStyle/>
          <a:p>
            <a:pPr marL="457200" lvl="0" indent="0" algn="l" rtl="0">
              <a:lnSpc>
                <a:spcPct val="125085"/>
              </a:lnSpc>
              <a:spcBef>
                <a:spcPts val="0"/>
              </a:spcBef>
              <a:spcAft>
                <a:spcPts val="0"/>
              </a:spcAft>
              <a:buNone/>
            </a:pPr>
            <a:endParaRPr sz="1900" dirty="0">
              <a:solidFill>
                <a:srgbClr val="000000"/>
              </a:solidFill>
              <a:latin typeface="Nunito" pitchFamily="2" charset="77"/>
              <a:ea typeface="Maven Pro"/>
              <a:cs typeface="Maven Pro"/>
              <a:sym typeface="Maven Pro"/>
            </a:endParaRPr>
          </a:p>
          <a:p>
            <a:pPr marL="457200" lvl="0" indent="-349250" algn="l" rtl="0">
              <a:lnSpc>
                <a:spcPct val="125085"/>
              </a:lnSpc>
              <a:spcBef>
                <a:spcPts val="0"/>
              </a:spcBef>
              <a:spcAft>
                <a:spcPts val="0"/>
              </a:spcAft>
              <a:buClr>
                <a:srgbClr val="000000"/>
              </a:buClr>
              <a:buSzPts val="1900"/>
              <a:buFont typeface="Maven Pro"/>
              <a:buChar char="●"/>
            </a:pPr>
            <a:r>
              <a:rPr lang="en" sz="1900" dirty="0">
                <a:solidFill>
                  <a:srgbClr val="000000"/>
                </a:solidFill>
                <a:latin typeface="Nunito" pitchFamily="2" charset="77"/>
                <a:ea typeface="Maven Pro"/>
                <a:cs typeface="Maven Pro"/>
                <a:sym typeface="Maven Pro"/>
              </a:rPr>
              <a:t>The </a:t>
            </a:r>
            <a:r>
              <a:rPr lang="en" sz="1900" b="1" dirty="0">
                <a:solidFill>
                  <a:srgbClr val="000000"/>
                </a:solidFill>
                <a:latin typeface="Nunito" pitchFamily="2" charset="77"/>
                <a:ea typeface="Maven Pro"/>
                <a:cs typeface="Maven Pro"/>
                <a:sym typeface="Maven Pro"/>
              </a:rPr>
              <a:t>predictor variable</a:t>
            </a:r>
            <a:r>
              <a:rPr lang="en" sz="1900" dirty="0">
                <a:solidFill>
                  <a:srgbClr val="000000"/>
                </a:solidFill>
                <a:latin typeface="Nunito" pitchFamily="2" charset="77"/>
                <a:ea typeface="Maven Pro"/>
                <a:cs typeface="Maven Pro"/>
                <a:sym typeface="Maven Pro"/>
              </a:rPr>
              <a:t> will be the time series variable (t). This variable is discrete as it represents the number of months since January 2010.</a:t>
            </a:r>
          </a:p>
          <a:p>
            <a:pPr marL="457200" lvl="0" indent="-349250" algn="l" rtl="0">
              <a:lnSpc>
                <a:spcPct val="125085"/>
              </a:lnSpc>
              <a:spcBef>
                <a:spcPts val="0"/>
              </a:spcBef>
              <a:spcAft>
                <a:spcPts val="0"/>
              </a:spcAft>
              <a:buClr>
                <a:srgbClr val="000000"/>
              </a:buClr>
              <a:buSzPts val="1900"/>
              <a:buFont typeface="Maven Pro"/>
              <a:buChar char="●"/>
            </a:pPr>
            <a:endParaRPr lang="en" sz="1900" dirty="0">
              <a:solidFill>
                <a:srgbClr val="000000"/>
              </a:solidFill>
              <a:latin typeface="Nunito" pitchFamily="2" charset="77"/>
              <a:ea typeface="Maven Pro"/>
              <a:cs typeface="Maven Pro"/>
              <a:sym typeface="Maven Pro"/>
            </a:endParaRPr>
          </a:p>
          <a:p>
            <a:pPr indent="-349250">
              <a:lnSpc>
                <a:spcPct val="125085"/>
              </a:lnSpc>
              <a:buClr>
                <a:srgbClr val="000000"/>
              </a:buClr>
              <a:buSzPts val="1900"/>
              <a:buFont typeface="Maven Pro"/>
              <a:buChar char="●"/>
            </a:pPr>
            <a:r>
              <a:rPr lang="en-US" sz="1900" dirty="0">
                <a:solidFill>
                  <a:srgbClr val="000000"/>
                </a:solidFill>
                <a:latin typeface="Nunito" pitchFamily="2" charset="77"/>
                <a:ea typeface="Maven Pro"/>
                <a:cs typeface="Maven Pro"/>
                <a:sym typeface="Maven Pro"/>
              </a:rPr>
              <a:t>The </a:t>
            </a:r>
            <a:r>
              <a:rPr lang="en-US" sz="1900" b="1" dirty="0">
                <a:solidFill>
                  <a:srgbClr val="000000"/>
                </a:solidFill>
                <a:latin typeface="Nunito" pitchFamily="2" charset="77"/>
                <a:ea typeface="Maven Pro"/>
                <a:cs typeface="Maven Pro"/>
                <a:sym typeface="Maven Pro"/>
              </a:rPr>
              <a:t>response variable</a:t>
            </a:r>
            <a:r>
              <a:rPr lang="en-US" sz="1900" dirty="0">
                <a:solidFill>
                  <a:srgbClr val="000000"/>
                </a:solidFill>
                <a:latin typeface="Nunito" pitchFamily="2" charset="77"/>
                <a:ea typeface="Maven Pro"/>
                <a:cs typeface="Maven Pro"/>
                <a:sym typeface="Maven Pro"/>
              </a:rPr>
              <a:t> will be the cost of crude oil in dollars per barrel at a given point in time (t).  This variable is continuous.</a:t>
            </a:r>
          </a:p>
          <a:p>
            <a:pPr marL="457200" lvl="0" indent="-349250" algn="l" rtl="0">
              <a:lnSpc>
                <a:spcPct val="125085"/>
              </a:lnSpc>
              <a:spcBef>
                <a:spcPts val="0"/>
              </a:spcBef>
              <a:spcAft>
                <a:spcPts val="0"/>
              </a:spcAft>
              <a:buClr>
                <a:srgbClr val="000000"/>
              </a:buClr>
              <a:buSzPts val="1900"/>
              <a:buFont typeface="Maven Pro"/>
              <a:buChar char="●"/>
            </a:pPr>
            <a:endParaRPr sz="1900" dirty="0">
              <a:solidFill>
                <a:srgbClr val="000000"/>
              </a:solidFill>
              <a:latin typeface="Maven Pro"/>
              <a:ea typeface="Maven Pro"/>
              <a:cs typeface="Maven Pro"/>
              <a:sym typeface="Maven Pro"/>
            </a:endParaRPr>
          </a:p>
        </p:txBody>
      </p:sp>
      <p:pic>
        <p:nvPicPr>
          <p:cNvPr id="2" name="Recorded Sound">
            <a:hlinkClick r:id="" action="ppaction://media"/>
            <a:extLst>
              <a:ext uri="{FF2B5EF4-FFF2-40B4-BE49-F238E27FC236}">
                <a16:creationId xmlns:a16="http://schemas.microsoft.com/office/drawing/2014/main" id="{15C75F60-7142-4A29-9F4D-21D5ADA0EE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87675" y="45339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652"/>
    </mc:Choice>
    <mc:Fallback xmlns="">
      <p:transition spd="slow" advTm="20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652"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295"/>
                                        </p:tgtEl>
                                        <p:attrNameLst>
                                          <p:attrName>style.visibility</p:attrName>
                                        </p:attrNameLst>
                                      </p:cBhvr>
                                      <p:to>
                                        <p:strVal val="visible"/>
                                      </p:to>
                                    </p:set>
                                    <p:anim calcmode="lin" valueType="num">
                                      <p:cBhvr>
                                        <p:cTn id="11" dur="1000" fill="hold"/>
                                        <p:tgtEl>
                                          <p:spTgt spid="295"/>
                                        </p:tgtEl>
                                        <p:attrNameLst>
                                          <p:attrName>ppt_w</p:attrName>
                                        </p:attrNameLst>
                                      </p:cBhvr>
                                      <p:tavLst>
                                        <p:tav tm="0">
                                          <p:val>
                                            <p:strVal val="#ppt_w*0.70"/>
                                          </p:val>
                                        </p:tav>
                                        <p:tav tm="100000">
                                          <p:val>
                                            <p:strVal val="#ppt_w"/>
                                          </p:val>
                                        </p:tav>
                                      </p:tavLst>
                                    </p:anim>
                                    <p:anim calcmode="lin" valueType="num">
                                      <p:cBhvr>
                                        <p:cTn id="12" dur="1000" fill="hold"/>
                                        <p:tgtEl>
                                          <p:spTgt spid="295"/>
                                        </p:tgtEl>
                                        <p:attrNameLst>
                                          <p:attrName>ppt_h</p:attrName>
                                        </p:attrNameLst>
                                      </p:cBhvr>
                                      <p:tavLst>
                                        <p:tav tm="0">
                                          <p:val>
                                            <p:strVal val="#ppt_h"/>
                                          </p:val>
                                        </p:tav>
                                        <p:tav tm="100000">
                                          <p:val>
                                            <p:strVal val="#ppt_h"/>
                                          </p:val>
                                        </p:tav>
                                      </p:tavLst>
                                    </p:anim>
                                    <p:animEffect transition="in" filter="fade">
                                      <p:cBhvr>
                                        <p:cTn id="13" dur="1000"/>
                                        <p:tgtEl>
                                          <p:spTgt spid="295"/>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296">
                                            <p:txEl>
                                              <p:pRg st="1" end="1"/>
                                            </p:txEl>
                                          </p:spTgt>
                                        </p:tgtEl>
                                        <p:attrNameLst>
                                          <p:attrName>style.visibility</p:attrName>
                                        </p:attrNameLst>
                                      </p:cBhvr>
                                      <p:to>
                                        <p:strVal val="visible"/>
                                      </p:to>
                                    </p:set>
                                    <p:anim calcmode="lin" valueType="num">
                                      <p:cBhvr>
                                        <p:cTn id="18" dur="1000" fill="hold"/>
                                        <p:tgtEl>
                                          <p:spTgt spid="296">
                                            <p:txEl>
                                              <p:pRg st="1" end="1"/>
                                            </p:txEl>
                                          </p:spTgt>
                                        </p:tgtEl>
                                        <p:attrNameLst>
                                          <p:attrName>ppt_w</p:attrName>
                                        </p:attrNameLst>
                                      </p:cBhvr>
                                      <p:tavLst>
                                        <p:tav tm="0">
                                          <p:val>
                                            <p:strVal val="#ppt_w*0.70"/>
                                          </p:val>
                                        </p:tav>
                                        <p:tav tm="100000">
                                          <p:val>
                                            <p:strVal val="#ppt_w"/>
                                          </p:val>
                                        </p:tav>
                                      </p:tavLst>
                                    </p:anim>
                                    <p:anim calcmode="lin" valueType="num">
                                      <p:cBhvr>
                                        <p:cTn id="19" dur="1000" fill="hold"/>
                                        <p:tgtEl>
                                          <p:spTgt spid="296">
                                            <p:txEl>
                                              <p:pRg st="1" end="1"/>
                                            </p:txEl>
                                          </p:spTgt>
                                        </p:tgtEl>
                                        <p:attrNameLst>
                                          <p:attrName>ppt_h</p:attrName>
                                        </p:attrNameLst>
                                      </p:cBhvr>
                                      <p:tavLst>
                                        <p:tav tm="0">
                                          <p:val>
                                            <p:strVal val="#ppt_h"/>
                                          </p:val>
                                        </p:tav>
                                        <p:tav tm="100000">
                                          <p:val>
                                            <p:strVal val="#ppt_h"/>
                                          </p:val>
                                        </p:tav>
                                      </p:tavLst>
                                    </p:anim>
                                    <p:animEffect transition="in" filter="fade">
                                      <p:cBhvr>
                                        <p:cTn id="20" dur="1000"/>
                                        <p:tgtEl>
                                          <p:spTgt spid="296">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55" presetClass="entr" presetSubtype="0" fill="hold" grpId="0" nodeType="clickEffect">
                                  <p:stCondLst>
                                    <p:cond delay="0"/>
                                  </p:stCondLst>
                                  <p:childTnLst>
                                    <p:set>
                                      <p:cBhvr>
                                        <p:cTn id="24" dur="1" fill="hold">
                                          <p:stCondLst>
                                            <p:cond delay="0"/>
                                          </p:stCondLst>
                                        </p:cTn>
                                        <p:tgtEl>
                                          <p:spTgt spid="296">
                                            <p:txEl>
                                              <p:pRg st="3" end="3"/>
                                            </p:txEl>
                                          </p:spTgt>
                                        </p:tgtEl>
                                        <p:attrNameLst>
                                          <p:attrName>style.visibility</p:attrName>
                                        </p:attrNameLst>
                                      </p:cBhvr>
                                      <p:to>
                                        <p:strVal val="visible"/>
                                      </p:to>
                                    </p:set>
                                    <p:anim calcmode="lin" valueType="num">
                                      <p:cBhvr>
                                        <p:cTn id="25" dur="1000" fill="hold"/>
                                        <p:tgtEl>
                                          <p:spTgt spid="296">
                                            <p:txEl>
                                              <p:pRg st="3" end="3"/>
                                            </p:txEl>
                                          </p:spTgt>
                                        </p:tgtEl>
                                        <p:attrNameLst>
                                          <p:attrName>ppt_w</p:attrName>
                                        </p:attrNameLst>
                                      </p:cBhvr>
                                      <p:tavLst>
                                        <p:tav tm="0">
                                          <p:val>
                                            <p:strVal val="#ppt_w*0.70"/>
                                          </p:val>
                                        </p:tav>
                                        <p:tav tm="100000">
                                          <p:val>
                                            <p:strVal val="#ppt_w"/>
                                          </p:val>
                                        </p:tav>
                                      </p:tavLst>
                                    </p:anim>
                                    <p:anim calcmode="lin" valueType="num">
                                      <p:cBhvr>
                                        <p:cTn id="26" dur="1000" fill="hold"/>
                                        <p:tgtEl>
                                          <p:spTgt spid="296">
                                            <p:txEl>
                                              <p:pRg st="3" end="3"/>
                                            </p:txEl>
                                          </p:spTgt>
                                        </p:tgtEl>
                                        <p:attrNameLst>
                                          <p:attrName>ppt_h</p:attrName>
                                        </p:attrNameLst>
                                      </p:cBhvr>
                                      <p:tavLst>
                                        <p:tav tm="0">
                                          <p:val>
                                            <p:strVal val="#ppt_h"/>
                                          </p:val>
                                        </p:tav>
                                        <p:tav tm="100000">
                                          <p:val>
                                            <p:strVal val="#ppt_h"/>
                                          </p:val>
                                        </p:tav>
                                      </p:tavLst>
                                    </p:anim>
                                    <p:animEffect transition="in" filter="fade">
                                      <p:cBhvr>
                                        <p:cTn id="27" dur="1000"/>
                                        <p:tgtEl>
                                          <p:spTgt spid="29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8" fill="hold" display="0">
                  <p:stCondLst>
                    <p:cond delay="indefinite"/>
                  </p:stCondLst>
                  <p:endCondLst>
                    <p:cond evt="onStopAudio" delay="0">
                      <p:tgtEl>
                        <p:sldTgt/>
                      </p:tgtEl>
                    </p:cond>
                  </p:endCondLst>
                </p:cTn>
                <p:tgtEl>
                  <p:spTgt spid="2"/>
                </p:tgtEl>
              </p:cMediaNode>
            </p:audio>
          </p:childTnLst>
        </p:cTn>
      </p:par>
    </p:tnLst>
    <p:bldLst>
      <p:bldP spid="295" grpId="0"/>
      <p:bldP spid="29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300"/>
        <p:cNvGrpSpPr/>
        <p:nvPr/>
      </p:nvGrpSpPr>
      <p:grpSpPr>
        <a:xfrm>
          <a:off x="0" y="0"/>
          <a:ext cx="0" cy="0"/>
          <a:chOff x="0" y="0"/>
          <a:chExt cx="0" cy="0"/>
        </a:xfrm>
      </p:grpSpPr>
      <p:sp>
        <p:nvSpPr>
          <p:cNvPr id="301" name="Google Shape;301;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dirty="0">
                <a:latin typeface="Nunito" pitchFamily="2" charset="77"/>
              </a:rPr>
              <a:t>Statistical Methods Used</a:t>
            </a:r>
            <a:endParaRPr sz="3600" dirty="0">
              <a:latin typeface="Nunito" pitchFamily="2" charset="77"/>
            </a:endParaRPr>
          </a:p>
        </p:txBody>
      </p:sp>
      <p:pic>
        <p:nvPicPr>
          <p:cNvPr id="2" name="Recorded Sound">
            <a:hlinkClick r:id="" action="ppaction://media"/>
            <a:extLst>
              <a:ext uri="{FF2B5EF4-FFF2-40B4-BE49-F238E27FC236}">
                <a16:creationId xmlns:a16="http://schemas.microsoft.com/office/drawing/2014/main" id="{7B8801AE-9959-4EA5-805E-F2C2DE10D2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17875" y="4179511"/>
            <a:ext cx="609600" cy="609600"/>
          </a:xfrm>
          <a:prstGeom prst="rect">
            <a:avLst/>
          </a:prstGeom>
        </p:spPr>
      </p:pic>
      <p:graphicFrame>
        <p:nvGraphicFramePr>
          <p:cNvPr id="304" name="Google Shape;302;p17">
            <a:extLst>
              <a:ext uri="{FF2B5EF4-FFF2-40B4-BE49-F238E27FC236}">
                <a16:creationId xmlns:a16="http://schemas.microsoft.com/office/drawing/2014/main" id="{F353C329-C959-46A8-AC15-1E659866D703}"/>
              </a:ext>
            </a:extLst>
          </p:cNvPr>
          <p:cNvGraphicFramePr/>
          <p:nvPr>
            <p:extLst>
              <p:ext uri="{D42A27DB-BD31-4B8C-83A1-F6EECF244321}">
                <p14:modId xmlns:p14="http://schemas.microsoft.com/office/powerpoint/2010/main" val="3134329748"/>
              </p:ext>
            </p:extLst>
          </p:nvPr>
        </p:nvGraphicFramePr>
        <p:xfrm>
          <a:off x="621325" y="1465700"/>
          <a:ext cx="7942800" cy="32532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55180"/>
    </mc:Choice>
    <mc:Fallback xmlns="">
      <p:transition spd="slow" advTm="55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18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01"/>
                                        </p:tgtEl>
                                        <p:attrNameLst>
                                          <p:attrName>style.visibility</p:attrName>
                                        </p:attrNameLst>
                                      </p:cBhvr>
                                      <p:to>
                                        <p:strVal val="visible"/>
                                      </p:to>
                                    </p:set>
                                    <p:anim calcmode="lin" valueType="num">
                                      <p:cBhvr>
                                        <p:cTn id="11" dur="1000" fill="hold"/>
                                        <p:tgtEl>
                                          <p:spTgt spid="301"/>
                                        </p:tgtEl>
                                        <p:attrNameLst>
                                          <p:attrName>ppt_w</p:attrName>
                                        </p:attrNameLst>
                                      </p:cBhvr>
                                      <p:tavLst>
                                        <p:tav tm="0">
                                          <p:val>
                                            <p:strVal val="#ppt_w*0.70"/>
                                          </p:val>
                                        </p:tav>
                                        <p:tav tm="100000">
                                          <p:val>
                                            <p:strVal val="#ppt_w"/>
                                          </p:val>
                                        </p:tav>
                                      </p:tavLst>
                                    </p:anim>
                                    <p:anim calcmode="lin" valueType="num">
                                      <p:cBhvr>
                                        <p:cTn id="12" dur="1000" fill="hold"/>
                                        <p:tgtEl>
                                          <p:spTgt spid="301"/>
                                        </p:tgtEl>
                                        <p:attrNameLst>
                                          <p:attrName>ppt_h</p:attrName>
                                        </p:attrNameLst>
                                      </p:cBhvr>
                                      <p:tavLst>
                                        <p:tav tm="0">
                                          <p:val>
                                            <p:strVal val="#ppt_h"/>
                                          </p:val>
                                        </p:tav>
                                        <p:tav tm="100000">
                                          <p:val>
                                            <p:strVal val="#ppt_h"/>
                                          </p:val>
                                        </p:tav>
                                      </p:tavLst>
                                    </p:anim>
                                    <p:animEffect transition="in" filter="fade">
                                      <p:cBhvr>
                                        <p:cTn id="13" dur="1000"/>
                                        <p:tgtEl>
                                          <p:spTgt spid="301"/>
                                        </p:tgtEl>
                                      </p:cBhvr>
                                    </p:animEffect>
                                  </p:childTnLst>
                                </p:cTn>
                              </p:par>
                            </p:childTnLst>
                          </p:cTn>
                        </p:par>
                      </p:childTnLst>
                    </p:cTn>
                  </p:par>
                  <p:par>
                    <p:cTn id="14" fill="hold">
                      <p:stCondLst>
                        <p:cond delay="indefinite"/>
                      </p:stCondLst>
                      <p:childTnLst>
                        <p:par>
                          <p:cTn id="15" fill="hold">
                            <p:stCondLst>
                              <p:cond delay="0"/>
                            </p:stCondLst>
                            <p:childTnLst>
                              <p:par>
                                <p:cTn id="16" presetID="55" presetClass="entr" presetSubtype="0" fill="hold" grpId="0" nodeType="clickEffect">
                                  <p:stCondLst>
                                    <p:cond delay="0"/>
                                  </p:stCondLst>
                                  <p:childTnLst>
                                    <p:set>
                                      <p:cBhvr>
                                        <p:cTn id="17" dur="1" fill="hold">
                                          <p:stCondLst>
                                            <p:cond delay="0"/>
                                          </p:stCondLst>
                                        </p:cTn>
                                        <p:tgtEl>
                                          <p:spTgt spid="304"/>
                                        </p:tgtEl>
                                        <p:attrNameLst>
                                          <p:attrName>style.visibility</p:attrName>
                                        </p:attrNameLst>
                                      </p:cBhvr>
                                      <p:to>
                                        <p:strVal val="visible"/>
                                      </p:to>
                                    </p:set>
                                    <p:anim calcmode="lin" valueType="num">
                                      <p:cBhvr>
                                        <p:cTn id="18" dur="1000" fill="hold"/>
                                        <p:tgtEl>
                                          <p:spTgt spid="304"/>
                                        </p:tgtEl>
                                        <p:attrNameLst>
                                          <p:attrName>ppt_w</p:attrName>
                                        </p:attrNameLst>
                                      </p:cBhvr>
                                      <p:tavLst>
                                        <p:tav tm="0">
                                          <p:val>
                                            <p:strVal val="#ppt_w*0.70"/>
                                          </p:val>
                                        </p:tav>
                                        <p:tav tm="100000">
                                          <p:val>
                                            <p:strVal val="#ppt_w"/>
                                          </p:val>
                                        </p:tav>
                                      </p:tavLst>
                                    </p:anim>
                                    <p:anim calcmode="lin" valueType="num">
                                      <p:cBhvr>
                                        <p:cTn id="19" dur="1000" fill="hold"/>
                                        <p:tgtEl>
                                          <p:spTgt spid="304"/>
                                        </p:tgtEl>
                                        <p:attrNameLst>
                                          <p:attrName>ppt_h</p:attrName>
                                        </p:attrNameLst>
                                      </p:cBhvr>
                                      <p:tavLst>
                                        <p:tav tm="0">
                                          <p:val>
                                            <p:strVal val="#ppt_h"/>
                                          </p:val>
                                        </p:tav>
                                        <p:tav tm="100000">
                                          <p:val>
                                            <p:strVal val="#ppt_h"/>
                                          </p:val>
                                        </p:tav>
                                      </p:tavLst>
                                    </p:anim>
                                    <p:animEffect transition="in" filter="fade">
                                      <p:cBhvr>
                                        <p:cTn id="20" dur="1000"/>
                                        <p:tgtEl>
                                          <p:spTgt spid="30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21" fill="hold" display="0">
                  <p:stCondLst>
                    <p:cond delay="indefinite"/>
                  </p:stCondLst>
                  <p:endCondLst>
                    <p:cond evt="onStopAudio" delay="0">
                      <p:tgtEl>
                        <p:sldTgt/>
                      </p:tgtEl>
                    </p:cond>
                  </p:endCondLst>
                </p:cTn>
                <p:tgtEl>
                  <p:spTgt spid="2"/>
                </p:tgtEl>
              </p:cMediaNode>
            </p:audio>
          </p:childTnLst>
        </p:cTn>
      </p:par>
    </p:tnLst>
    <p:bldLst>
      <p:bldP spid="301" grpId="0"/>
      <p:bldGraphic spid="304"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49B73BB0-DE18-F54F-8BC4-2F063C0406A9}"/>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07" name="Google Shape;307;p18"/>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500" b="1" dirty="0"/>
              <a:t>Descriptive Statistics</a:t>
            </a:r>
            <a:endParaRPr sz="6500" b="1" dirty="0"/>
          </a:p>
        </p:txBody>
      </p:sp>
      <p:pic>
        <p:nvPicPr>
          <p:cNvPr id="2" name="Recorded Sound">
            <a:hlinkClick r:id="" action="ppaction://media"/>
            <a:extLst>
              <a:ext uri="{FF2B5EF4-FFF2-40B4-BE49-F238E27FC236}">
                <a16:creationId xmlns:a16="http://schemas.microsoft.com/office/drawing/2014/main" id="{2981FD4B-FD67-4B1B-91AD-7253EE53B5D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72817" y="417081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037"/>
    </mc:Choice>
    <mc:Fallback xmlns="">
      <p:transition spd="slow" advTm="12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37"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07">
                                            <p:txEl>
                                              <p:pRg st="0" end="0"/>
                                            </p:txEl>
                                          </p:spTgt>
                                        </p:tgtEl>
                                        <p:attrNameLst>
                                          <p:attrName>style.visibility</p:attrName>
                                        </p:attrNameLst>
                                      </p:cBhvr>
                                      <p:to>
                                        <p:strVal val="visible"/>
                                      </p:to>
                                    </p:set>
                                    <p:anim calcmode="lin" valueType="num">
                                      <p:cBhvr>
                                        <p:cTn id="11" dur="1000" fill="hold"/>
                                        <p:tgtEl>
                                          <p:spTgt spid="307">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07">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0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30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19" descr="Chart, scatter chart&#10;&#10;Description automatically generated"/>
          <p:cNvPicPr preferRelativeResize="0"/>
          <p:nvPr/>
        </p:nvPicPr>
        <p:blipFill>
          <a:blip r:embed="rId5">
            <a:alphaModFix/>
          </a:blip>
          <a:stretch>
            <a:fillRect/>
          </a:stretch>
        </p:blipFill>
        <p:spPr>
          <a:xfrm>
            <a:off x="72700" y="499800"/>
            <a:ext cx="5645575" cy="3680425"/>
          </a:xfrm>
          <a:prstGeom prst="rect">
            <a:avLst/>
          </a:prstGeom>
          <a:noFill/>
          <a:ln>
            <a:noFill/>
          </a:ln>
        </p:spPr>
      </p:pic>
      <p:sp>
        <p:nvSpPr>
          <p:cNvPr id="313" name="Google Shape;313;p19"/>
          <p:cNvSpPr txBox="1"/>
          <p:nvPr/>
        </p:nvSpPr>
        <p:spPr>
          <a:xfrm>
            <a:off x="5806875" y="845138"/>
            <a:ext cx="3253200" cy="2892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Mean:</a:t>
            </a:r>
            <a:r>
              <a:rPr lang="en" sz="1700" dirty="0">
                <a:solidFill>
                  <a:schemeClr val="lt1"/>
                </a:solidFill>
                <a:latin typeface="Nunito" pitchFamily="2" charset="77"/>
                <a:ea typeface="Maven Pro"/>
                <a:cs typeface="Maven Pro"/>
                <a:sym typeface="Maven Pro"/>
              </a:rPr>
              <a:t> 94.179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Median:</a:t>
            </a:r>
            <a:r>
              <a:rPr lang="en" sz="1700" dirty="0">
                <a:solidFill>
                  <a:schemeClr val="lt1"/>
                </a:solidFill>
                <a:latin typeface="Nunito" pitchFamily="2" charset="77"/>
                <a:ea typeface="Maven Pro"/>
                <a:cs typeface="Maven Pro"/>
                <a:sym typeface="Maven Pro"/>
              </a:rPr>
              <a:t> 97.615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Mode:</a:t>
            </a:r>
            <a:r>
              <a:rPr lang="en" sz="1700" dirty="0">
                <a:solidFill>
                  <a:schemeClr val="lt1"/>
                </a:solidFill>
                <a:latin typeface="Nunito" pitchFamily="2" charset="77"/>
                <a:ea typeface="Maven Pro"/>
                <a:cs typeface="Maven Pro"/>
                <a:sym typeface="Maven Pro"/>
              </a:rPr>
              <a:t> No recurring prices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Range:</a:t>
            </a:r>
            <a:r>
              <a:rPr lang="en" sz="1700" dirty="0">
                <a:solidFill>
                  <a:schemeClr val="lt1"/>
                </a:solidFill>
                <a:latin typeface="Nunito" pitchFamily="2" charset="77"/>
                <a:ea typeface="Maven Pro"/>
                <a:cs typeface="Maven Pro"/>
                <a:sym typeface="Maven Pro"/>
              </a:rPr>
              <a:t> 37.78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IQR:</a:t>
            </a:r>
            <a:r>
              <a:rPr lang="en" sz="1700" dirty="0">
                <a:solidFill>
                  <a:schemeClr val="lt1"/>
                </a:solidFill>
                <a:latin typeface="Nunito" pitchFamily="2" charset="77"/>
                <a:ea typeface="Maven Pro"/>
                <a:cs typeface="Maven Pro"/>
                <a:sym typeface="Maven Pro"/>
              </a:rPr>
              <a:t> 21.2625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Variance:</a:t>
            </a:r>
            <a:r>
              <a:rPr lang="en" sz="1700" dirty="0">
                <a:solidFill>
                  <a:schemeClr val="lt1"/>
                </a:solidFill>
                <a:latin typeface="Nunito" pitchFamily="2" charset="77"/>
                <a:ea typeface="Maven Pro"/>
                <a:cs typeface="Maven Pro"/>
                <a:sym typeface="Maven Pro"/>
              </a:rPr>
              <a:t> 146.4485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Standard Deviation:</a:t>
            </a:r>
            <a:r>
              <a:rPr lang="en" sz="1700" dirty="0">
                <a:solidFill>
                  <a:schemeClr val="lt1"/>
                </a:solidFill>
                <a:latin typeface="Nunito" pitchFamily="2" charset="77"/>
                <a:ea typeface="Maven Pro"/>
                <a:cs typeface="Maven Pro"/>
                <a:sym typeface="Maven Pro"/>
              </a:rPr>
              <a:t> 12.10159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Coefficient of Variation:</a:t>
            </a:r>
            <a:r>
              <a:rPr lang="en" sz="1700" dirty="0">
                <a:solidFill>
                  <a:schemeClr val="lt1"/>
                </a:solidFill>
                <a:latin typeface="Nunito" pitchFamily="2" charset="77"/>
                <a:ea typeface="Maven Pro"/>
                <a:cs typeface="Maven Pro"/>
                <a:sym typeface="Maven Pro"/>
              </a:rPr>
              <a:t> 12.84956 </a:t>
            </a:r>
            <a:endParaRPr sz="1700" dirty="0">
              <a:solidFill>
                <a:schemeClr val="lt1"/>
              </a:solidFill>
              <a:latin typeface="Nunito" pitchFamily="2" charset="77"/>
              <a:ea typeface="Maven Pro"/>
              <a:cs typeface="Maven Pro"/>
              <a:sym typeface="Maven Pro"/>
            </a:endParaRPr>
          </a:p>
        </p:txBody>
      </p:sp>
      <p:pic>
        <p:nvPicPr>
          <p:cNvPr id="2" name="Recorded Sound">
            <a:hlinkClick r:id="" action="ppaction://media"/>
            <a:extLst>
              <a:ext uri="{FF2B5EF4-FFF2-40B4-BE49-F238E27FC236}">
                <a16:creationId xmlns:a16="http://schemas.microsoft.com/office/drawing/2014/main" id="{EC253DDA-91F9-42BB-940A-36578841F7D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97504" y="4180225"/>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35"/>
    </mc:Choice>
    <mc:Fallback xmlns="">
      <p:transition spd="slow" advTm="22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3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12"/>
                                        </p:tgtEl>
                                        <p:attrNameLst>
                                          <p:attrName>style.visibility</p:attrName>
                                        </p:attrNameLst>
                                      </p:cBhvr>
                                      <p:to>
                                        <p:strVal val="visible"/>
                                      </p:to>
                                    </p:set>
                                    <p:animEffect transition="in" filter="dissolve">
                                      <p:cBhvr>
                                        <p:cTn id="11" dur="1000"/>
                                        <p:tgtEl>
                                          <p:spTgt spid="312"/>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grpId="0" nodeType="clickEffect">
                                  <p:stCondLst>
                                    <p:cond delay="0"/>
                                  </p:stCondLst>
                                  <p:childTnLst>
                                    <p:set>
                                      <p:cBhvr>
                                        <p:cTn id="15" dur="1" fill="hold">
                                          <p:stCondLst>
                                            <p:cond delay="0"/>
                                          </p:stCondLst>
                                        </p:cTn>
                                        <p:tgtEl>
                                          <p:spTgt spid="313"/>
                                        </p:tgtEl>
                                        <p:attrNameLst>
                                          <p:attrName>style.visibility</p:attrName>
                                        </p:attrNameLst>
                                      </p:cBhvr>
                                      <p:to>
                                        <p:strVal val="visible"/>
                                      </p:to>
                                    </p:set>
                                    <p:anim calcmode="lin" valueType="num">
                                      <p:cBhvr>
                                        <p:cTn id="16" dur="1000" fill="hold"/>
                                        <p:tgtEl>
                                          <p:spTgt spid="313"/>
                                        </p:tgtEl>
                                        <p:attrNameLst>
                                          <p:attrName>ppt_w</p:attrName>
                                        </p:attrNameLst>
                                      </p:cBhvr>
                                      <p:tavLst>
                                        <p:tav tm="0">
                                          <p:val>
                                            <p:strVal val="#ppt_w*0.70"/>
                                          </p:val>
                                        </p:tav>
                                        <p:tav tm="100000">
                                          <p:val>
                                            <p:strVal val="#ppt_w"/>
                                          </p:val>
                                        </p:tav>
                                      </p:tavLst>
                                    </p:anim>
                                    <p:anim calcmode="lin" valueType="num">
                                      <p:cBhvr>
                                        <p:cTn id="17" dur="1000" fill="hold"/>
                                        <p:tgtEl>
                                          <p:spTgt spid="313"/>
                                        </p:tgtEl>
                                        <p:attrNameLst>
                                          <p:attrName>ppt_h</p:attrName>
                                        </p:attrNameLst>
                                      </p:cBhvr>
                                      <p:tavLst>
                                        <p:tav tm="0">
                                          <p:val>
                                            <p:strVal val="#ppt_h"/>
                                          </p:val>
                                        </p:tav>
                                        <p:tav tm="100000">
                                          <p:val>
                                            <p:strVal val="#ppt_h"/>
                                          </p:val>
                                        </p:tav>
                                      </p:tavLst>
                                    </p:anim>
                                    <p:animEffect transition="in" filter="fade">
                                      <p:cBhvr>
                                        <p:cTn id="18" dur="1000"/>
                                        <p:tgtEl>
                                          <p:spTgt spid="3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3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20"/>
          <p:cNvSpPr txBox="1"/>
          <p:nvPr/>
        </p:nvSpPr>
        <p:spPr>
          <a:xfrm>
            <a:off x="5806875" y="845138"/>
            <a:ext cx="3253200" cy="2892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Mean:</a:t>
            </a:r>
            <a:r>
              <a:rPr lang="en" sz="1700" dirty="0">
                <a:solidFill>
                  <a:schemeClr val="lt1"/>
                </a:solidFill>
                <a:latin typeface="Nunito" pitchFamily="2" charset="77"/>
                <a:ea typeface="Maven Pro"/>
                <a:cs typeface="Maven Pro"/>
                <a:sym typeface="Maven Pro"/>
              </a:rPr>
              <a:t> 94.179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Median:</a:t>
            </a:r>
            <a:r>
              <a:rPr lang="en" sz="1700" dirty="0">
                <a:solidFill>
                  <a:schemeClr val="lt1"/>
                </a:solidFill>
                <a:latin typeface="Nunito" pitchFamily="2" charset="77"/>
                <a:ea typeface="Maven Pro"/>
                <a:cs typeface="Maven Pro"/>
                <a:sym typeface="Maven Pro"/>
              </a:rPr>
              <a:t> 97.615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Mode:</a:t>
            </a:r>
            <a:r>
              <a:rPr lang="en" sz="1700" dirty="0">
                <a:solidFill>
                  <a:schemeClr val="lt1"/>
                </a:solidFill>
                <a:latin typeface="Nunito" pitchFamily="2" charset="77"/>
                <a:ea typeface="Maven Pro"/>
                <a:cs typeface="Maven Pro"/>
                <a:sym typeface="Maven Pro"/>
              </a:rPr>
              <a:t> No recurring prices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Range:</a:t>
            </a:r>
            <a:r>
              <a:rPr lang="en" sz="1700" dirty="0">
                <a:solidFill>
                  <a:schemeClr val="lt1"/>
                </a:solidFill>
                <a:latin typeface="Nunito" pitchFamily="2" charset="77"/>
                <a:ea typeface="Maven Pro"/>
                <a:cs typeface="Maven Pro"/>
                <a:sym typeface="Maven Pro"/>
              </a:rPr>
              <a:t> 37.78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IQR:</a:t>
            </a:r>
            <a:r>
              <a:rPr lang="en" sz="1700" dirty="0">
                <a:solidFill>
                  <a:schemeClr val="lt1"/>
                </a:solidFill>
                <a:latin typeface="Nunito" pitchFamily="2" charset="77"/>
                <a:ea typeface="Maven Pro"/>
                <a:cs typeface="Maven Pro"/>
                <a:sym typeface="Maven Pro"/>
              </a:rPr>
              <a:t> 21.2625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Variance:</a:t>
            </a:r>
            <a:r>
              <a:rPr lang="en" sz="1700" dirty="0">
                <a:solidFill>
                  <a:schemeClr val="lt1"/>
                </a:solidFill>
                <a:latin typeface="Nunito" pitchFamily="2" charset="77"/>
                <a:ea typeface="Maven Pro"/>
                <a:cs typeface="Maven Pro"/>
                <a:sym typeface="Maven Pro"/>
              </a:rPr>
              <a:t> 146.4485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Standard Deviation:</a:t>
            </a:r>
            <a:r>
              <a:rPr lang="en" sz="1700" dirty="0">
                <a:solidFill>
                  <a:schemeClr val="lt1"/>
                </a:solidFill>
                <a:latin typeface="Nunito" pitchFamily="2" charset="77"/>
                <a:ea typeface="Maven Pro"/>
                <a:cs typeface="Maven Pro"/>
                <a:sym typeface="Maven Pro"/>
              </a:rPr>
              <a:t> 12.10159 </a:t>
            </a:r>
            <a:endParaRPr sz="1700" dirty="0">
              <a:solidFill>
                <a:schemeClr val="lt1"/>
              </a:solidFill>
              <a:latin typeface="Nunito" pitchFamily="2" charset="77"/>
              <a:ea typeface="Maven Pro"/>
              <a:cs typeface="Maven Pro"/>
              <a:sym typeface="Maven Pro"/>
            </a:endParaRPr>
          </a:p>
          <a:p>
            <a:pPr marL="0" lvl="0" indent="0" algn="l" rtl="0">
              <a:lnSpc>
                <a:spcPct val="115000"/>
              </a:lnSpc>
              <a:spcBef>
                <a:spcPts val="0"/>
              </a:spcBef>
              <a:spcAft>
                <a:spcPts val="0"/>
              </a:spcAft>
              <a:buNone/>
            </a:pPr>
            <a:r>
              <a:rPr lang="en" sz="1700" b="1" dirty="0">
                <a:solidFill>
                  <a:schemeClr val="lt1"/>
                </a:solidFill>
                <a:latin typeface="Nunito" pitchFamily="2" charset="77"/>
                <a:ea typeface="Maven Pro"/>
                <a:cs typeface="Maven Pro"/>
                <a:sym typeface="Maven Pro"/>
              </a:rPr>
              <a:t>Coefficient of Variation:</a:t>
            </a:r>
            <a:r>
              <a:rPr lang="en" sz="1700" dirty="0">
                <a:solidFill>
                  <a:schemeClr val="lt1"/>
                </a:solidFill>
                <a:latin typeface="Nunito" pitchFamily="2" charset="77"/>
                <a:ea typeface="Maven Pro"/>
                <a:cs typeface="Maven Pro"/>
                <a:sym typeface="Maven Pro"/>
              </a:rPr>
              <a:t> 12.84956 </a:t>
            </a:r>
            <a:endParaRPr sz="1700" dirty="0">
              <a:solidFill>
                <a:schemeClr val="lt1"/>
              </a:solidFill>
              <a:latin typeface="Nunito" pitchFamily="2" charset="77"/>
              <a:ea typeface="Maven Pro"/>
              <a:cs typeface="Maven Pro"/>
              <a:sym typeface="Maven Pro"/>
            </a:endParaRPr>
          </a:p>
        </p:txBody>
      </p:sp>
      <p:pic>
        <p:nvPicPr>
          <p:cNvPr id="319" name="Google Shape;319;p20"/>
          <p:cNvPicPr preferRelativeResize="0"/>
          <p:nvPr/>
        </p:nvPicPr>
        <p:blipFill>
          <a:blip r:embed="rId5"/>
          <a:srcRect/>
          <a:stretch/>
        </p:blipFill>
        <p:spPr>
          <a:xfrm>
            <a:off x="152400" y="153714"/>
            <a:ext cx="5502075" cy="4521600"/>
          </a:xfrm>
          <a:prstGeom prst="rect">
            <a:avLst/>
          </a:prstGeom>
          <a:noFill/>
          <a:ln>
            <a:noFill/>
          </a:ln>
        </p:spPr>
      </p:pic>
      <p:pic>
        <p:nvPicPr>
          <p:cNvPr id="2" name="Recorded Sound">
            <a:hlinkClick r:id="" action="ppaction://media"/>
            <a:extLst>
              <a:ext uri="{FF2B5EF4-FFF2-40B4-BE49-F238E27FC236}">
                <a16:creationId xmlns:a16="http://schemas.microsoft.com/office/drawing/2014/main" id="{D614E85E-0A38-4A48-B882-C1ABD4917C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18227" y="4065714"/>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336"/>
    </mc:Choice>
    <mc:Fallback xmlns="">
      <p:transition spd="slow" advTm="14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3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319"/>
                                        </p:tgtEl>
                                        <p:attrNameLst>
                                          <p:attrName>style.visibility</p:attrName>
                                        </p:attrNameLst>
                                      </p:cBhvr>
                                      <p:to>
                                        <p:strVal val="visible"/>
                                      </p:to>
                                    </p:set>
                                    <p:animEffect transition="in" filter="dissolve">
                                      <p:cBhvr>
                                        <p:cTn id="11" dur="1000"/>
                                        <p:tgtEl>
                                          <p:spTgt spid="319"/>
                                        </p:tgtEl>
                                      </p:cBhvr>
                                    </p:animEffect>
                                  </p:childTnLst>
                                </p:cTn>
                              </p:par>
                            </p:childTnLst>
                          </p:cTn>
                        </p:par>
                      </p:childTnLst>
                    </p:cTn>
                  </p:par>
                  <p:par>
                    <p:cTn id="12" fill="hold">
                      <p:stCondLst>
                        <p:cond delay="indefinite"/>
                      </p:stCondLst>
                      <p:childTnLst>
                        <p:par>
                          <p:cTn id="13" fill="hold">
                            <p:stCondLst>
                              <p:cond delay="0"/>
                            </p:stCondLst>
                            <p:childTnLst>
                              <p:par>
                                <p:cTn id="14" presetID="55" presetClass="entr" presetSubtype="0" fill="hold" grpId="0" nodeType="clickEffect">
                                  <p:stCondLst>
                                    <p:cond delay="0"/>
                                  </p:stCondLst>
                                  <p:childTnLst>
                                    <p:set>
                                      <p:cBhvr>
                                        <p:cTn id="15" dur="1" fill="hold">
                                          <p:stCondLst>
                                            <p:cond delay="0"/>
                                          </p:stCondLst>
                                        </p:cTn>
                                        <p:tgtEl>
                                          <p:spTgt spid="318"/>
                                        </p:tgtEl>
                                        <p:attrNameLst>
                                          <p:attrName>style.visibility</p:attrName>
                                        </p:attrNameLst>
                                      </p:cBhvr>
                                      <p:to>
                                        <p:strVal val="visible"/>
                                      </p:to>
                                    </p:set>
                                    <p:anim calcmode="lin" valueType="num">
                                      <p:cBhvr>
                                        <p:cTn id="16" dur="1000" fill="hold"/>
                                        <p:tgtEl>
                                          <p:spTgt spid="318"/>
                                        </p:tgtEl>
                                        <p:attrNameLst>
                                          <p:attrName>ppt_w</p:attrName>
                                        </p:attrNameLst>
                                      </p:cBhvr>
                                      <p:tavLst>
                                        <p:tav tm="0">
                                          <p:val>
                                            <p:strVal val="#ppt_w*0.70"/>
                                          </p:val>
                                        </p:tav>
                                        <p:tav tm="100000">
                                          <p:val>
                                            <p:strVal val="#ppt_w"/>
                                          </p:val>
                                        </p:tav>
                                      </p:tavLst>
                                    </p:anim>
                                    <p:anim calcmode="lin" valueType="num">
                                      <p:cBhvr>
                                        <p:cTn id="17" dur="1000" fill="hold"/>
                                        <p:tgtEl>
                                          <p:spTgt spid="318"/>
                                        </p:tgtEl>
                                        <p:attrNameLst>
                                          <p:attrName>ppt_h</p:attrName>
                                        </p:attrNameLst>
                                      </p:cBhvr>
                                      <p:tavLst>
                                        <p:tav tm="0">
                                          <p:val>
                                            <p:strVal val="#ppt_h"/>
                                          </p:val>
                                        </p:tav>
                                        <p:tav tm="100000">
                                          <p:val>
                                            <p:strVal val="#ppt_h"/>
                                          </p:val>
                                        </p:tav>
                                      </p:tavLst>
                                    </p:anim>
                                    <p:animEffect transition="in" filter="fade">
                                      <p:cBhvr>
                                        <p:cTn id="18" dur="10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3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4" name="Picture 3" descr="A picture containing sky, outdoor, sun, sunset&#10;&#10;Description automatically generated">
            <a:extLst>
              <a:ext uri="{FF2B5EF4-FFF2-40B4-BE49-F238E27FC236}">
                <a16:creationId xmlns:a16="http://schemas.microsoft.com/office/drawing/2014/main" id="{5681835D-FA2B-3541-B9FB-B642AC5996B8}"/>
              </a:ext>
            </a:extLst>
          </p:cNvPr>
          <p:cNvPicPr>
            <a:picLocks noChangeAspect="1"/>
          </p:cNvPicPr>
          <p:nvPr/>
        </p:nvPicPr>
        <p:blipFill>
          <a:blip r:embed="rId5">
            <a:alphaModFix amt="20000"/>
          </a:blip>
          <a:stretch>
            <a:fillRect/>
          </a:stretch>
        </p:blipFill>
        <p:spPr>
          <a:xfrm>
            <a:off x="0" y="0"/>
            <a:ext cx="9144000" cy="5143500"/>
          </a:xfrm>
          <a:prstGeom prst="rect">
            <a:avLst/>
          </a:prstGeom>
        </p:spPr>
      </p:pic>
      <p:sp>
        <p:nvSpPr>
          <p:cNvPr id="324" name="Google Shape;324;p21"/>
          <p:cNvSpPr txBox="1">
            <a:spLocks noGrp="1"/>
          </p:cNvSpPr>
          <p:nvPr>
            <p:ph type="body" idx="1"/>
          </p:nvPr>
        </p:nvSpPr>
        <p:spPr>
          <a:xfrm>
            <a:off x="1388550" y="1451550"/>
            <a:ext cx="6366900" cy="22404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5000" b="1" dirty="0"/>
              <a:t>Interval Estimation (with 95% and 99% confidence)</a:t>
            </a:r>
            <a:endParaRPr sz="5000" b="1" dirty="0"/>
          </a:p>
        </p:txBody>
      </p:sp>
      <p:pic>
        <p:nvPicPr>
          <p:cNvPr id="2" name="Recorded Sound">
            <a:hlinkClick r:id="" action="ppaction://media"/>
            <a:extLst>
              <a:ext uri="{FF2B5EF4-FFF2-40B4-BE49-F238E27FC236}">
                <a16:creationId xmlns:a16="http://schemas.microsoft.com/office/drawing/2014/main" id="{26F75DE0-D34E-430B-BFD5-980A893CC5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29517" y="4027512"/>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10"/>
    </mc:Choice>
    <mc:Fallback xmlns="">
      <p:transition spd="slow" advTm="8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1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55" presetClass="entr" presetSubtype="0" fill="hold" grpId="0" nodeType="clickEffect">
                                  <p:stCondLst>
                                    <p:cond delay="0"/>
                                  </p:stCondLst>
                                  <p:childTnLst>
                                    <p:set>
                                      <p:cBhvr>
                                        <p:cTn id="10" dur="1" fill="hold">
                                          <p:stCondLst>
                                            <p:cond delay="0"/>
                                          </p:stCondLst>
                                        </p:cTn>
                                        <p:tgtEl>
                                          <p:spTgt spid="324">
                                            <p:txEl>
                                              <p:pRg st="0" end="0"/>
                                            </p:txEl>
                                          </p:spTgt>
                                        </p:tgtEl>
                                        <p:attrNameLst>
                                          <p:attrName>style.visibility</p:attrName>
                                        </p:attrNameLst>
                                      </p:cBhvr>
                                      <p:to>
                                        <p:strVal val="visible"/>
                                      </p:to>
                                    </p:set>
                                    <p:anim calcmode="lin" valueType="num">
                                      <p:cBhvr>
                                        <p:cTn id="11" dur="1000" fill="hold"/>
                                        <p:tgtEl>
                                          <p:spTgt spid="324">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324">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3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4" fill="hold" display="0">
                  <p:stCondLst>
                    <p:cond delay="indefinite"/>
                  </p:stCondLst>
                  <p:endCondLst>
                    <p:cond evt="onStopAudio" delay="0">
                      <p:tgtEl>
                        <p:sldTgt/>
                      </p:tgtEl>
                    </p:cond>
                  </p:endCondLst>
                </p:cTn>
                <p:tgtEl>
                  <p:spTgt spid="2"/>
                </p:tgtEl>
              </p:cMediaNode>
            </p:audio>
          </p:childTnLst>
        </p:cTn>
      </p:par>
    </p:tnLst>
    <p:bldLst>
      <p:bldP spid="324" grpId="0" build="p"/>
    </p:bld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TotalTime>
  <Words>1178</Words>
  <Application>Microsoft Macintosh PowerPoint</Application>
  <PresentationFormat>On-screen Show (16:9)</PresentationFormat>
  <Paragraphs>95</Paragraphs>
  <Slides>22</Slides>
  <Notes>22</Notes>
  <HiddenSlides>0</HiddenSlides>
  <MMClips>22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Times New Roman</vt:lpstr>
      <vt:lpstr>Calibri</vt:lpstr>
      <vt:lpstr>Arial</vt:lpstr>
      <vt:lpstr>Nunito</vt:lpstr>
      <vt:lpstr>Maven Pro</vt:lpstr>
      <vt:lpstr>Momentum</vt:lpstr>
      <vt:lpstr>Crude Oil Data Set ISDS 540</vt:lpstr>
      <vt:lpstr>The goal of our project is to examine and understand the price of crude oil over time. Identify any patterns that exist, see if there is a relationship between future and past crude oil prices, and predict with a level of confidence what the price of crude oil will be for January 2014 using different statistical methods to see which method provides us with the most accurate prediction.</vt:lpstr>
      <vt:lpstr>Crude Oil Data Set</vt:lpstr>
      <vt:lpstr>Response Variables and Predictors</vt:lpstr>
      <vt:lpstr>Statistical Methods Used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 conclusion, we can determine that the quadratic trend equation is the best model for this crude oil data set, with the following reasons. Based on descriptive statistics, the scatter plot does not represent a linear relationship There is an increasing trend until the 16th month, where the trend starts to fluctuate Quadratic model is more reliable, as the results of using the model lies within the 95% and 99% confidence interval Quadratic trend equation has a smaller MSE compared to linear trend equation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Crude Oil Data Set ISDS 540</dc:title>
  <dc:creator>Shirley Chow</dc:creator>
  <cp:lastModifiedBy>Nguyen, Kieu-Tien</cp:lastModifiedBy>
  <cp:revision>8</cp:revision>
  <dcterms:modified xsi:type="dcterms:W3CDTF">2021-12-06T08:01:19Z</dcterms:modified>
</cp:coreProperties>
</file>